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57" r:id="rId7"/>
    <p:sldId id="263" r:id="rId8"/>
    <p:sldId id="261" r:id="rId9"/>
    <p:sldId id="265" r:id="rId10"/>
    <p:sldId id="268" r:id="rId11"/>
    <p:sldId id="267" r:id="rId12"/>
    <p:sldId id="269" r:id="rId13"/>
    <p:sldId id="272" r:id="rId14"/>
    <p:sldId id="270" r:id="rId15"/>
    <p:sldId id="277" r:id="rId16"/>
    <p:sldId id="273" r:id="rId17"/>
    <p:sldId id="274" r:id="rId18"/>
    <p:sldId id="275" r:id="rId19"/>
    <p:sldId id="276" r:id="rId20"/>
    <p:sldId id="278" r:id="rId21"/>
    <p:sldId id="279" r:id="rId22"/>
    <p:sldId id="280" r:id="rId23"/>
    <p:sldId id="281" r:id="rId24"/>
    <p:sldId id="282"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026EC-1310-418F-8941-E26C683EA0AA}" v="4" dt="2021-12-13T17:23:46.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156D37-221A-4529-BBF0-34586261B99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5719CA5A-AD9E-40C2-BA52-2AE3E8F91D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9B8429B-FA4F-48A6-92DA-5F2C1D97F891}"/>
              </a:ext>
            </a:extLst>
          </p:cNvPr>
          <p:cNvSpPr>
            <a:spLocks noGrp="1"/>
          </p:cNvSpPr>
          <p:nvPr>
            <p:ph type="dt" sz="half" idx="10"/>
          </p:nvPr>
        </p:nvSpPr>
        <p:spPr/>
        <p:txBody>
          <a:bodyPr/>
          <a:lstStyle/>
          <a:p>
            <a:fld id="{B14E6B71-DCB7-4CB0-9439-C6906E441EEA}" type="datetimeFigureOut">
              <a:rPr lang="pt-BR" smtClean="0"/>
              <a:t>14/12/2021</a:t>
            </a:fld>
            <a:endParaRPr lang="pt-BR"/>
          </a:p>
        </p:txBody>
      </p:sp>
      <p:sp>
        <p:nvSpPr>
          <p:cNvPr id="5" name="Espaço Reservado para Rodapé 4">
            <a:extLst>
              <a:ext uri="{FF2B5EF4-FFF2-40B4-BE49-F238E27FC236}">
                <a16:creationId xmlns:a16="http://schemas.microsoft.com/office/drawing/2014/main" id="{F5B9A7A0-89D9-4836-B400-1DA678E5D4F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FA5D61E-167B-496C-A604-134117B4E860}"/>
              </a:ext>
            </a:extLst>
          </p:cNvPr>
          <p:cNvSpPr>
            <a:spLocks noGrp="1"/>
          </p:cNvSpPr>
          <p:nvPr>
            <p:ph type="sldNum" sz="quarter" idx="12"/>
          </p:nvPr>
        </p:nvSpPr>
        <p:spPr/>
        <p:txBody>
          <a:bodyPr/>
          <a:lstStyle/>
          <a:p>
            <a:fld id="{456FA079-2CF4-41FF-A7A8-CF413A662E85}" type="slidenum">
              <a:rPr lang="pt-BR" smtClean="0"/>
              <a:t>‹nº›</a:t>
            </a:fld>
            <a:endParaRPr lang="pt-BR"/>
          </a:p>
        </p:txBody>
      </p:sp>
    </p:spTree>
    <p:extLst>
      <p:ext uri="{BB962C8B-B14F-4D97-AF65-F5344CB8AC3E}">
        <p14:creationId xmlns:p14="http://schemas.microsoft.com/office/powerpoint/2010/main" val="341867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EBE1D-9593-4946-88C3-5F7F2DED530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0285152-53E0-4697-B0BB-8093FC427BE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2EA482C-CE0D-4EEB-9E17-B2FA07B72B7B}"/>
              </a:ext>
            </a:extLst>
          </p:cNvPr>
          <p:cNvSpPr>
            <a:spLocks noGrp="1"/>
          </p:cNvSpPr>
          <p:nvPr>
            <p:ph type="dt" sz="half" idx="10"/>
          </p:nvPr>
        </p:nvSpPr>
        <p:spPr/>
        <p:txBody>
          <a:bodyPr/>
          <a:lstStyle/>
          <a:p>
            <a:fld id="{B14E6B71-DCB7-4CB0-9439-C6906E441EEA}" type="datetimeFigureOut">
              <a:rPr lang="pt-BR" smtClean="0"/>
              <a:t>14/12/2021</a:t>
            </a:fld>
            <a:endParaRPr lang="pt-BR"/>
          </a:p>
        </p:txBody>
      </p:sp>
      <p:sp>
        <p:nvSpPr>
          <p:cNvPr id="5" name="Espaço Reservado para Rodapé 4">
            <a:extLst>
              <a:ext uri="{FF2B5EF4-FFF2-40B4-BE49-F238E27FC236}">
                <a16:creationId xmlns:a16="http://schemas.microsoft.com/office/drawing/2014/main" id="{7B0B648D-B0E1-4785-9F56-386BBAAFC37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03CFACE-B763-41D2-8FDE-BBDA97DD629A}"/>
              </a:ext>
            </a:extLst>
          </p:cNvPr>
          <p:cNvSpPr>
            <a:spLocks noGrp="1"/>
          </p:cNvSpPr>
          <p:nvPr>
            <p:ph type="sldNum" sz="quarter" idx="12"/>
          </p:nvPr>
        </p:nvSpPr>
        <p:spPr/>
        <p:txBody>
          <a:bodyPr/>
          <a:lstStyle/>
          <a:p>
            <a:fld id="{456FA079-2CF4-41FF-A7A8-CF413A662E85}" type="slidenum">
              <a:rPr lang="pt-BR" smtClean="0"/>
              <a:t>‹nº›</a:t>
            </a:fld>
            <a:endParaRPr lang="pt-BR"/>
          </a:p>
        </p:txBody>
      </p:sp>
    </p:spTree>
    <p:extLst>
      <p:ext uri="{BB962C8B-B14F-4D97-AF65-F5344CB8AC3E}">
        <p14:creationId xmlns:p14="http://schemas.microsoft.com/office/powerpoint/2010/main" val="417739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8A16AEB-8F9D-4E7F-8E55-0098CCC87E2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5454557-AB4A-4F9D-B69C-95C8F5FD939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B0C70C0-71DE-4FF0-996A-AEF62120DFCA}"/>
              </a:ext>
            </a:extLst>
          </p:cNvPr>
          <p:cNvSpPr>
            <a:spLocks noGrp="1"/>
          </p:cNvSpPr>
          <p:nvPr>
            <p:ph type="dt" sz="half" idx="10"/>
          </p:nvPr>
        </p:nvSpPr>
        <p:spPr/>
        <p:txBody>
          <a:bodyPr/>
          <a:lstStyle/>
          <a:p>
            <a:fld id="{B14E6B71-DCB7-4CB0-9439-C6906E441EEA}" type="datetimeFigureOut">
              <a:rPr lang="pt-BR" smtClean="0"/>
              <a:t>14/12/2021</a:t>
            </a:fld>
            <a:endParaRPr lang="pt-BR"/>
          </a:p>
        </p:txBody>
      </p:sp>
      <p:sp>
        <p:nvSpPr>
          <p:cNvPr id="5" name="Espaço Reservado para Rodapé 4">
            <a:extLst>
              <a:ext uri="{FF2B5EF4-FFF2-40B4-BE49-F238E27FC236}">
                <a16:creationId xmlns:a16="http://schemas.microsoft.com/office/drawing/2014/main" id="{924B1145-00B2-40DD-AEF5-67D0F55A214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85D940F-F37A-4299-AE68-6CF353EFD960}"/>
              </a:ext>
            </a:extLst>
          </p:cNvPr>
          <p:cNvSpPr>
            <a:spLocks noGrp="1"/>
          </p:cNvSpPr>
          <p:nvPr>
            <p:ph type="sldNum" sz="quarter" idx="12"/>
          </p:nvPr>
        </p:nvSpPr>
        <p:spPr/>
        <p:txBody>
          <a:bodyPr/>
          <a:lstStyle/>
          <a:p>
            <a:fld id="{456FA079-2CF4-41FF-A7A8-CF413A662E85}" type="slidenum">
              <a:rPr lang="pt-BR" smtClean="0"/>
              <a:t>‹nº›</a:t>
            </a:fld>
            <a:endParaRPr lang="pt-BR"/>
          </a:p>
        </p:txBody>
      </p:sp>
    </p:spTree>
    <p:extLst>
      <p:ext uri="{BB962C8B-B14F-4D97-AF65-F5344CB8AC3E}">
        <p14:creationId xmlns:p14="http://schemas.microsoft.com/office/powerpoint/2010/main" val="176903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119FD-7AF9-40AC-8820-6819AE04E25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8435AD3-8F42-4026-9297-E9A2E32C4BE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959C7A-6E0B-4735-9F27-B9A970E2C088}"/>
              </a:ext>
            </a:extLst>
          </p:cNvPr>
          <p:cNvSpPr>
            <a:spLocks noGrp="1"/>
          </p:cNvSpPr>
          <p:nvPr>
            <p:ph type="dt" sz="half" idx="10"/>
          </p:nvPr>
        </p:nvSpPr>
        <p:spPr/>
        <p:txBody>
          <a:bodyPr/>
          <a:lstStyle/>
          <a:p>
            <a:fld id="{B14E6B71-DCB7-4CB0-9439-C6906E441EEA}" type="datetimeFigureOut">
              <a:rPr lang="pt-BR" smtClean="0"/>
              <a:t>14/12/2021</a:t>
            </a:fld>
            <a:endParaRPr lang="pt-BR"/>
          </a:p>
        </p:txBody>
      </p:sp>
      <p:sp>
        <p:nvSpPr>
          <p:cNvPr id="5" name="Espaço Reservado para Rodapé 4">
            <a:extLst>
              <a:ext uri="{FF2B5EF4-FFF2-40B4-BE49-F238E27FC236}">
                <a16:creationId xmlns:a16="http://schemas.microsoft.com/office/drawing/2014/main" id="{1E715C8B-0229-431A-BD1B-D05444CDF17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7D182DB-3227-46AC-8CE6-2E42B5C81AA9}"/>
              </a:ext>
            </a:extLst>
          </p:cNvPr>
          <p:cNvSpPr>
            <a:spLocks noGrp="1"/>
          </p:cNvSpPr>
          <p:nvPr>
            <p:ph type="sldNum" sz="quarter" idx="12"/>
          </p:nvPr>
        </p:nvSpPr>
        <p:spPr/>
        <p:txBody>
          <a:bodyPr/>
          <a:lstStyle/>
          <a:p>
            <a:fld id="{456FA079-2CF4-41FF-A7A8-CF413A662E85}" type="slidenum">
              <a:rPr lang="pt-BR" smtClean="0"/>
              <a:t>‹nº›</a:t>
            </a:fld>
            <a:endParaRPr lang="pt-BR"/>
          </a:p>
        </p:txBody>
      </p:sp>
    </p:spTree>
    <p:extLst>
      <p:ext uri="{BB962C8B-B14F-4D97-AF65-F5344CB8AC3E}">
        <p14:creationId xmlns:p14="http://schemas.microsoft.com/office/powerpoint/2010/main" val="342138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E4CEEE-66FD-46FA-89CA-0663D072E25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785171D-4700-4FC6-ADE3-C3D94CA296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ED8A50C-3B40-4E15-8132-DADA7BB5C985}"/>
              </a:ext>
            </a:extLst>
          </p:cNvPr>
          <p:cNvSpPr>
            <a:spLocks noGrp="1"/>
          </p:cNvSpPr>
          <p:nvPr>
            <p:ph type="dt" sz="half" idx="10"/>
          </p:nvPr>
        </p:nvSpPr>
        <p:spPr/>
        <p:txBody>
          <a:bodyPr/>
          <a:lstStyle/>
          <a:p>
            <a:fld id="{B14E6B71-DCB7-4CB0-9439-C6906E441EEA}" type="datetimeFigureOut">
              <a:rPr lang="pt-BR" smtClean="0"/>
              <a:t>14/12/2021</a:t>
            </a:fld>
            <a:endParaRPr lang="pt-BR"/>
          </a:p>
        </p:txBody>
      </p:sp>
      <p:sp>
        <p:nvSpPr>
          <p:cNvPr id="5" name="Espaço Reservado para Rodapé 4">
            <a:extLst>
              <a:ext uri="{FF2B5EF4-FFF2-40B4-BE49-F238E27FC236}">
                <a16:creationId xmlns:a16="http://schemas.microsoft.com/office/drawing/2014/main" id="{A5AFB998-DA45-4111-BAF6-CDD6425C115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E1F9B64-E9F9-4E65-BFE2-D3559474B7AE}"/>
              </a:ext>
            </a:extLst>
          </p:cNvPr>
          <p:cNvSpPr>
            <a:spLocks noGrp="1"/>
          </p:cNvSpPr>
          <p:nvPr>
            <p:ph type="sldNum" sz="quarter" idx="12"/>
          </p:nvPr>
        </p:nvSpPr>
        <p:spPr/>
        <p:txBody>
          <a:bodyPr/>
          <a:lstStyle/>
          <a:p>
            <a:fld id="{456FA079-2CF4-41FF-A7A8-CF413A662E85}" type="slidenum">
              <a:rPr lang="pt-BR" smtClean="0"/>
              <a:t>‹nº›</a:t>
            </a:fld>
            <a:endParaRPr lang="pt-BR"/>
          </a:p>
        </p:txBody>
      </p:sp>
    </p:spTree>
    <p:extLst>
      <p:ext uri="{BB962C8B-B14F-4D97-AF65-F5344CB8AC3E}">
        <p14:creationId xmlns:p14="http://schemas.microsoft.com/office/powerpoint/2010/main" val="60955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75DA0-CB5C-4920-AE1F-C9B41110C95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2C51AF1-5514-4983-9CD2-FB44814F07E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884F0076-4D50-4575-A6ED-5D9C05AB766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9FACD6C-06D4-472B-9212-6CBF042802B8}"/>
              </a:ext>
            </a:extLst>
          </p:cNvPr>
          <p:cNvSpPr>
            <a:spLocks noGrp="1"/>
          </p:cNvSpPr>
          <p:nvPr>
            <p:ph type="dt" sz="half" idx="10"/>
          </p:nvPr>
        </p:nvSpPr>
        <p:spPr/>
        <p:txBody>
          <a:bodyPr/>
          <a:lstStyle/>
          <a:p>
            <a:fld id="{B14E6B71-DCB7-4CB0-9439-C6906E441EEA}" type="datetimeFigureOut">
              <a:rPr lang="pt-BR" smtClean="0"/>
              <a:t>14/12/2021</a:t>
            </a:fld>
            <a:endParaRPr lang="pt-BR"/>
          </a:p>
        </p:txBody>
      </p:sp>
      <p:sp>
        <p:nvSpPr>
          <p:cNvPr id="6" name="Espaço Reservado para Rodapé 5">
            <a:extLst>
              <a:ext uri="{FF2B5EF4-FFF2-40B4-BE49-F238E27FC236}">
                <a16:creationId xmlns:a16="http://schemas.microsoft.com/office/drawing/2014/main" id="{B44BCB31-8DB6-4BF8-81AB-C1BF0F9C663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DA4F611-A137-43FE-B7BF-4D91C9D53995}"/>
              </a:ext>
            </a:extLst>
          </p:cNvPr>
          <p:cNvSpPr>
            <a:spLocks noGrp="1"/>
          </p:cNvSpPr>
          <p:nvPr>
            <p:ph type="sldNum" sz="quarter" idx="12"/>
          </p:nvPr>
        </p:nvSpPr>
        <p:spPr/>
        <p:txBody>
          <a:bodyPr/>
          <a:lstStyle/>
          <a:p>
            <a:fld id="{456FA079-2CF4-41FF-A7A8-CF413A662E85}" type="slidenum">
              <a:rPr lang="pt-BR" smtClean="0"/>
              <a:t>‹nº›</a:t>
            </a:fld>
            <a:endParaRPr lang="pt-BR"/>
          </a:p>
        </p:txBody>
      </p:sp>
    </p:spTree>
    <p:extLst>
      <p:ext uri="{BB962C8B-B14F-4D97-AF65-F5344CB8AC3E}">
        <p14:creationId xmlns:p14="http://schemas.microsoft.com/office/powerpoint/2010/main" val="39143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CA94ED-0DBB-4184-A423-5549401B1B7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006EF01-F5FD-461E-BC68-2E0620B214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6137B80-566F-4840-A59C-47F4DD7A0802}"/>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D3AF271-1C10-4BF7-8BF4-50E2D01E4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038F7E4-1A37-49B2-8C9E-7D5EE01F389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3255E87-C88C-4ACD-B2EB-ACE0DFD11809}"/>
              </a:ext>
            </a:extLst>
          </p:cNvPr>
          <p:cNvSpPr>
            <a:spLocks noGrp="1"/>
          </p:cNvSpPr>
          <p:nvPr>
            <p:ph type="dt" sz="half" idx="10"/>
          </p:nvPr>
        </p:nvSpPr>
        <p:spPr/>
        <p:txBody>
          <a:bodyPr/>
          <a:lstStyle/>
          <a:p>
            <a:fld id="{B14E6B71-DCB7-4CB0-9439-C6906E441EEA}" type="datetimeFigureOut">
              <a:rPr lang="pt-BR" smtClean="0"/>
              <a:t>14/12/2021</a:t>
            </a:fld>
            <a:endParaRPr lang="pt-BR"/>
          </a:p>
        </p:txBody>
      </p:sp>
      <p:sp>
        <p:nvSpPr>
          <p:cNvPr id="8" name="Espaço Reservado para Rodapé 7">
            <a:extLst>
              <a:ext uri="{FF2B5EF4-FFF2-40B4-BE49-F238E27FC236}">
                <a16:creationId xmlns:a16="http://schemas.microsoft.com/office/drawing/2014/main" id="{89B38338-8E45-4832-A0D6-C239059AA25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5E51183-66C7-4C6F-9895-A028A75BA2D0}"/>
              </a:ext>
            </a:extLst>
          </p:cNvPr>
          <p:cNvSpPr>
            <a:spLocks noGrp="1"/>
          </p:cNvSpPr>
          <p:nvPr>
            <p:ph type="sldNum" sz="quarter" idx="12"/>
          </p:nvPr>
        </p:nvSpPr>
        <p:spPr/>
        <p:txBody>
          <a:bodyPr/>
          <a:lstStyle/>
          <a:p>
            <a:fld id="{456FA079-2CF4-41FF-A7A8-CF413A662E85}" type="slidenum">
              <a:rPr lang="pt-BR" smtClean="0"/>
              <a:t>‹nº›</a:t>
            </a:fld>
            <a:endParaRPr lang="pt-BR"/>
          </a:p>
        </p:txBody>
      </p:sp>
    </p:spTree>
    <p:extLst>
      <p:ext uri="{BB962C8B-B14F-4D97-AF65-F5344CB8AC3E}">
        <p14:creationId xmlns:p14="http://schemas.microsoft.com/office/powerpoint/2010/main" val="397829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70206-8667-4A98-8DF9-996F923BA95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6A2B5D7-D7EB-4B63-90C8-47522E746658}"/>
              </a:ext>
            </a:extLst>
          </p:cNvPr>
          <p:cNvSpPr>
            <a:spLocks noGrp="1"/>
          </p:cNvSpPr>
          <p:nvPr>
            <p:ph type="dt" sz="half" idx="10"/>
          </p:nvPr>
        </p:nvSpPr>
        <p:spPr/>
        <p:txBody>
          <a:bodyPr/>
          <a:lstStyle/>
          <a:p>
            <a:fld id="{B14E6B71-DCB7-4CB0-9439-C6906E441EEA}" type="datetimeFigureOut">
              <a:rPr lang="pt-BR" smtClean="0"/>
              <a:t>14/12/2021</a:t>
            </a:fld>
            <a:endParaRPr lang="pt-BR"/>
          </a:p>
        </p:txBody>
      </p:sp>
      <p:sp>
        <p:nvSpPr>
          <p:cNvPr id="4" name="Espaço Reservado para Rodapé 3">
            <a:extLst>
              <a:ext uri="{FF2B5EF4-FFF2-40B4-BE49-F238E27FC236}">
                <a16:creationId xmlns:a16="http://schemas.microsoft.com/office/drawing/2014/main" id="{590E67D6-E0FE-4EAA-AB70-E5F7B2B0751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468924D-C4D0-49F4-9990-90AF43EEAAF2}"/>
              </a:ext>
            </a:extLst>
          </p:cNvPr>
          <p:cNvSpPr>
            <a:spLocks noGrp="1"/>
          </p:cNvSpPr>
          <p:nvPr>
            <p:ph type="sldNum" sz="quarter" idx="12"/>
          </p:nvPr>
        </p:nvSpPr>
        <p:spPr/>
        <p:txBody>
          <a:bodyPr/>
          <a:lstStyle/>
          <a:p>
            <a:fld id="{456FA079-2CF4-41FF-A7A8-CF413A662E85}" type="slidenum">
              <a:rPr lang="pt-BR" smtClean="0"/>
              <a:t>‹nº›</a:t>
            </a:fld>
            <a:endParaRPr lang="pt-BR"/>
          </a:p>
        </p:txBody>
      </p:sp>
    </p:spTree>
    <p:extLst>
      <p:ext uri="{BB962C8B-B14F-4D97-AF65-F5344CB8AC3E}">
        <p14:creationId xmlns:p14="http://schemas.microsoft.com/office/powerpoint/2010/main" val="296672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FD068F5-E338-41A6-9867-F0D29514E958}"/>
              </a:ext>
            </a:extLst>
          </p:cNvPr>
          <p:cNvSpPr>
            <a:spLocks noGrp="1"/>
          </p:cNvSpPr>
          <p:nvPr>
            <p:ph type="dt" sz="half" idx="10"/>
          </p:nvPr>
        </p:nvSpPr>
        <p:spPr/>
        <p:txBody>
          <a:bodyPr/>
          <a:lstStyle/>
          <a:p>
            <a:fld id="{B14E6B71-DCB7-4CB0-9439-C6906E441EEA}" type="datetimeFigureOut">
              <a:rPr lang="pt-BR" smtClean="0"/>
              <a:t>14/12/2021</a:t>
            </a:fld>
            <a:endParaRPr lang="pt-BR"/>
          </a:p>
        </p:txBody>
      </p:sp>
      <p:sp>
        <p:nvSpPr>
          <p:cNvPr id="3" name="Espaço Reservado para Rodapé 2">
            <a:extLst>
              <a:ext uri="{FF2B5EF4-FFF2-40B4-BE49-F238E27FC236}">
                <a16:creationId xmlns:a16="http://schemas.microsoft.com/office/drawing/2014/main" id="{CCBBE6B4-634E-4E3B-9CF9-8976D17437EB}"/>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4179B63-48D5-4B54-9C7D-5926892050D2}"/>
              </a:ext>
            </a:extLst>
          </p:cNvPr>
          <p:cNvSpPr>
            <a:spLocks noGrp="1"/>
          </p:cNvSpPr>
          <p:nvPr>
            <p:ph type="sldNum" sz="quarter" idx="12"/>
          </p:nvPr>
        </p:nvSpPr>
        <p:spPr/>
        <p:txBody>
          <a:bodyPr/>
          <a:lstStyle/>
          <a:p>
            <a:fld id="{456FA079-2CF4-41FF-A7A8-CF413A662E85}" type="slidenum">
              <a:rPr lang="pt-BR" smtClean="0"/>
              <a:t>‹nº›</a:t>
            </a:fld>
            <a:endParaRPr lang="pt-BR"/>
          </a:p>
        </p:txBody>
      </p:sp>
    </p:spTree>
    <p:extLst>
      <p:ext uri="{BB962C8B-B14F-4D97-AF65-F5344CB8AC3E}">
        <p14:creationId xmlns:p14="http://schemas.microsoft.com/office/powerpoint/2010/main" val="409953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F8B4C4-4D26-4767-B526-40D35C57D08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920D8FC-7EF1-4A9E-A3F5-B1C3AFF250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47FDA80-B0DA-43B2-87D7-250842FB9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76BA311-6E1E-400E-B67B-A856F2A680EB}"/>
              </a:ext>
            </a:extLst>
          </p:cNvPr>
          <p:cNvSpPr>
            <a:spLocks noGrp="1"/>
          </p:cNvSpPr>
          <p:nvPr>
            <p:ph type="dt" sz="half" idx="10"/>
          </p:nvPr>
        </p:nvSpPr>
        <p:spPr/>
        <p:txBody>
          <a:bodyPr/>
          <a:lstStyle/>
          <a:p>
            <a:fld id="{B14E6B71-DCB7-4CB0-9439-C6906E441EEA}" type="datetimeFigureOut">
              <a:rPr lang="pt-BR" smtClean="0"/>
              <a:t>14/12/2021</a:t>
            </a:fld>
            <a:endParaRPr lang="pt-BR"/>
          </a:p>
        </p:txBody>
      </p:sp>
      <p:sp>
        <p:nvSpPr>
          <p:cNvPr id="6" name="Espaço Reservado para Rodapé 5">
            <a:extLst>
              <a:ext uri="{FF2B5EF4-FFF2-40B4-BE49-F238E27FC236}">
                <a16:creationId xmlns:a16="http://schemas.microsoft.com/office/drawing/2014/main" id="{2E66ACA8-45D4-412C-99F9-DF89A08FE6A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90261CA-E793-4F3E-920E-DC30155E64E3}"/>
              </a:ext>
            </a:extLst>
          </p:cNvPr>
          <p:cNvSpPr>
            <a:spLocks noGrp="1"/>
          </p:cNvSpPr>
          <p:nvPr>
            <p:ph type="sldNum" sz="quarter" idx="12"/>
          </p:nvPr>
        </p:nvSpPr>
        <p:spPr/>
        <p:txBody>
          <a:bodyPr/>
          <a:lstStyle/>
          <a:p>
            <a:fld id="{456FA079-2CF4-41FF-A7A8-CF413A662E85}" type="slidenum">
              <a:rPr lang="pt-BR" smtClean="0"/>
              <a:t>‹nº›</a:t>
            </a:fld>
            <a:endParaRPr lang="pt-BR"/>
          </a:p>
        </p:txBody>
      </p:sp>
    </p:spTree>
    <p:extLst>
      <p:ext uri="{BB962C8B-B14F-4D97-AF65-F5344CB8AC3E}">
        <p14:creationId xmlns:p14="http://schemas.microsoft.com/office/powerpoint/2010/main" val="167814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8345F3-B517-4074-BAD1-2894524D487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F13048A-43D6-4527-B116-39F59B29C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a:extLst>
              <a:ext uri="{FF2B5EF4-FFF2-40B4-BE49-F238E27FC236}">
                <a16:creationId xmlns:a16="http://schemas.microsoft.com/office/drawing/2014/main" id="{F860E2A3-87A6-4099-AEC4-1E3FF5A08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2293ECF-FE15-41BB-8913-C8797482AA3B}"/>
              </a:ext>
            </a:extLst>
          </p:cNvPr>
          <p:cNvSpPr>
            <a:spLocks noGrp="1"/>
          </p:cNvSpPr>
          <p:nvPr>
            <p:ph type="dt" sz="half" idx="10"/>
          </p:nvPr>
        </p:nvSpPr>
        <p:spPr/>
        <p:txBody>
          <a:bodyPr/>
          <a:lstStyle/>
          <a:p>
            <a:fld id="{B14E6B71-DCB7-4CB0-9439-C6906E441EEA}" type="datetimeFigureOut">
              <a:rPr lang="pt-BR" smtClean="0"/>
              <a:t>14/12/2021</a:t>
            </a:fld>
            <a:endParaRPr lang="pt-BR"/>
          </a:p>
        </p:txBody>
      </p:sp>
      <p:sp>
        <p:nvSpPr>
          <p:cNvPr id="6" name="Espaço Reservado para Rodapé 5">
            <a:extLst>
              <a:ext uri="{FF2B5EF4-FFF2-40B4-BE49-F238E27FC236}">
                <a16:creationId xmlns:a16="http://schemas.microsoft.com/office/drawing/2014/main" id="{2A9B7EB1-5304-400D-81B0-CA774C99ADC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D81E9B4-AC6D-481C-9837-E7DF2FF91F81}"/>
              </a:ext>
            </a:extLst>
          </p:cNvPr>
          <p:cNvSpPr>
            <a:spLocks noGrp="1"/>
          </p:cNvSpPr>
          <p:nvPr>
            <p:ph type="sldNum" sz="quarter" idx="12"/>
          </p:nvPr>
        </p:nvSpPr>
        <p:spPr/>
        <p:txBody>
          <a:bodyPr/>
          <a:lstStyle/>
          <a:p>
            <a:fld id="{456FA079-2CF4-41FF-A7A8-CF413A662E85}" type="slidenum">
              <a:rPr lang="pt-BR" smtClean="0"/>
              <a:t>‹nº›</a:t>
            </a:fld>
            <a:endParaRPr lang="pt-BR"/>
          </a:p>
        </p:txBody>
      </p:sp>
    </p:spTree>
    <p:extLst>
      <p:ext uri="{BB962C8B-B14F-4D97-AF65-F5344CB8AC3E}">
        <p14:creationId xmlns:p14="http://schemas.microsoft.com/office/powerpoint/2010/main" val="25740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2081995-755F-4BE3-83CD-9786632C79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D1328FE-2006-48B6-BB0A-EC1DF5947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E4FA134-9EAC-4194-9B1F-82067BB8F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E6B71-DCB7-4CB0-9439-C6906E441EEA}" type="datetimeFigureOut">
              <a:rPr lang="pt-BR" smtClean="0"/>
              <a:t>14/12/2021</a:t>
            </a:fld>
            <a:endParaRPr lang="pt-BR"/>
          </a:p>
        </p:txBody>
      </p:sp>
      <p:sp>
        <p:nvSpPr>
          <p:cNvPr id="5" name="Espaço Reservado para Rodapé 4">
            <a:extLst>
              <a:ext uri="{FF2B5EF4-FFF2-40B4-BE49-F238E27FC236}">
                <a16:creationId xmlns:a16="http://schemas.microsoft.com/office/drawing/2014/main" id="{59CF8A3B-AFB3-4597-B531-1623A251F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430312C-81CC-4986-9EA1-BCB343D162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FA079-2CF4-41FF-A7A8-CF413A662E85}" type="slidenum">
              <a:rPr lang="pt-BR" smtClean="0"/>
              <a:t>‹nº›</a:t>
            </a:fld>
            <a:endParaRPr lang="pt-BR"/>
          </a:p>
        </p:txBody>
      </p:sp>
    </p:spTree>
    <p:extLst>
      <p:ext uri="{BB962C8B-B14F-4D97-AF65-F5344CB8AC3E}">
        <p14:creationId xmlns:p14="http://schemas.microsoft.com/office/powerpoint/2010/main" val="377377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4C37F5-0592-499C-A462-D0313A2B4A48}"/>
              </a:ext>
            </a:extLst>
          </p:cNvPr>
          <p:cNvSpPr>
            <a:spLocks noGrp="1"/>
          </p:cNvSpPr>
          <p:nvPr>
            <p:ph type="ctrTitle"/>
          </p:nvPr>
        </p:nvSpPr>
        <p:spPr>
          <a:xfrm>
            <a:off x="2659529" y="2085788"/>
            <a:ext cx="6884895" cy="1496649"/>
          </a:xfrm>
        </p:spPr>
        <p:txBody>
          <a:bodyPr anchor="b">
            <a:normAutofit/>
          </a:bodyPr>
          <a:lstStyle/>
          <a:p>
            <a:r>
              <a:rPr lang="pt-BR" sz="4800" dirty="0">
                <a:solidFill>
                  <a:schemeClr val="tx1">
                    <a:lumMod val="65000"/>
                    <a:lumOff val="35000"/>
                  </a:schemeClr>
                </a:solidFill>
              </a:rPr>
              <a:t>Mario Quintana</a:t>
            </a:r>
          </a:p>
        </p:txBody>
      </p:sp>
      <p:sp>
        <p:nvSpPr>
          <p:cNvPr id="3" name="Subtítulo 2">
            <a:extLst>
              <a:ext uri="{FF2B5EF4-FFF2-40B4-BE49-F238E27FC236}">
                <a16:creationId xmlns:a16="http://schemas.microsoft.com/office/drawing/2014/main" id="{318485AC-3E84-42D2-AC64-66EF76A4832D}"/>
              </a:ext>
            </a:extLst>
          </p:cNvPr>
          <p:cNvSpPr>
            <a:spLocks noGrp="1"/>
          </p:cNvSpPr>
          <p:nvPr>
            <p:ph type="subTitle" idx="1"/>
          </p:nvPr>
        </p:nvSpPr>
        <p:spPr>
          <a:xfrm>
            <a:off x="685800" y="3948055"/>
            <a:ext cx="10920983" cy="2062601"/>
          </a:xfrm>
        </p:spPr>
        <p:txBody>
          <a:bodyPr anchor="t">
            <a:normAutofit fontScale="92500" lnSpcReduction="20000"/>
          </a:bodyPr>
          <a:lstStyle/>
          <a:p>
            <a:r>
              <a:rPr lang="pt-BR" b="1" dirty="0">
                <a:latin typeface="+mj-lt"/>
              </a:rPr>
              <a:t>Poemas de Mario Quintana</a:t>
            </a:r>
          </a:p>
          <a:p>
            <a:r>
              <a:rPr lang="pt-BR" b="1" dirty="0">
                <a:latin typeface="+mj-lt"/>
              </a:rPr>
              <a:t>Depoimentos: </a:t>
            </a:r>
          </a:p>
          <a:p>
            <a:r>
              <a:rPr lang="pt-BR" dirty="0">
                <a:latin typeface="+mj-lt"/>
              </a:rPr>
              <a:t>       Carola Saavedra</a:t>
            </a:r>
          </a:p>
          <a:p>
            <a:r>
              <a:rPr lang="pt-BR" dirty="0">
                <a:latin typeface="+mj-lt"/>
              </a:rPr>
              <a:t>       Bruna Lombardi</a:t>
            </a:r>
          </a:p>
          <a:p>
            <a:pPr lvl="3"/>
            <a:r>
              <a:rPr lang="pt-BR" sz="2400" dirty="0">
                <a:latin typeface="+mj-lt"/>
              </a:rPr>
              <a:t>                                                   </a:t>
            </a:r>
            <a:r>
              <a:rPr lang="pt-BR" sz="2200" dirty="0">
                <a:latin typeface="+mj-lt"/>
              </a:rPr>
              <a:t>Associação de amigos da Casa de Cultura Mario Quintana - </a:t>
            </a:r>
          </a:p>
          <a:p>
            <a:pPr lvl="3"/>
            <a:r>
              <a:rPr lang="pt-BR" sz="2200" dirty="0">
                <a:latin typeface="+mj-lt"/>
              </a:rPr>
              <a:t>Gestão 2017/2019</a:t>
            </a:r>
          </a:p>
          <a:p>
            <a:pPr algn="l"/>
            <a:endParaRPr lang="pt-BR" sz="2900" b="0" i="0" dirty="0">
              <a:solidFill>
                <a:srgbClr val="000000"/>
              </a:solidFill>
              <a:effectLst/>
              <a:latin typeface="+mj-lt"/>
            </a:endParaRPr>
          </a:p>
          <a:p>
            <a:endParaRPr lang="pt-BR" sz="1400" dirty="0">
              <a:solidFill>
                <a:schemeClr val="tx1">
                  <a:lumMod val="65000"/>
                  <a:lumOff val="35000"/>
                </a:schemeClr>
              </a:solidFill>
            </a:endParaRPr>
          </a:p>
          <a:p>
            <a:endParaRPr lang="pt-BR" sz="1400" dirty="0">
              <a:solidFill>
                <a:schemeClr val="tx1">
                  <a:lumMod val="65000"/>
                  <a:lumOff val="35000"/>
                </a:schemeClr>
              </a:solidFill>
            </a:endParaRPr>
          </a:p>
        </p:txBody>
      </p:sp>
    </p:spTree>
    <p:extLst>
      <p:ext uri="{BB962C8B-B14F-4D97-AF65-F5344CB8AC3E}">
        <p14:creationId xmlns:p14="http://schemas.microsoft.com/office/powerpoint/2010/main" val="3191835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Espaço Reservado para Conteúdo 5" descr="Foto em preto e branco deitado na cama&#10;&#10;Descrição gerada automaticamente">
            <a:extLst>
              <a:ext uri="{FF2B5EF4-FFF2-40B4-BE49-F238E27FC236}">
                <a16:creationId xmlns:a16="http://schemas.microsoft.com/office/drawing/2014/main" id="{B15CFFAB-BEF1-4A4B-9E26-9C324E2B54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664" b="10706"/>
          <a:stretch/>
        </p:blipFill>
        <p:spPr>
          <a:xfrm>
            <a:off x="20" y="1282"/>
            <a:ext cx="12191980" cy="6856718"/>
          </a:xfrm>
          <a:prstGeom prst="rect">
            <a:avLst/>
          </a:prstGeom>
        </p:spPr>
      </p:pic>
    </p:spTree>
    <p:extLst>
      <p:ext uri="{BB962C8B-B14F-4D97-AF65-F5344CB8AC3E}">
        <p14:creationId xmlns:p14="http://schemas.microsoft.com/office/powerpoint/2010/main" val="391543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A4F8A9-9FC2-4C7C-B030-3A94C403B06C}"/>
              </a:ext>
            </a:extLst>
          </p:cNvPr>
          <p:cNvSpPr>
            <a:spLocks noGrp="1"/>
          </p:cNvSpPr>
          <p:nvPr>
            <p:ph type="title"/>
          </p:nvPr>
        </p:nvSpPr>
        <p:spPr/>
        <p:txBody>
          <a:bodyPr>
            <a:normAutofit fontScale="90000"/>
          </a:bodyPr>
          <a:lstStyle/>
          <a:p>
            <a:r>
              <a:rPr lang="pt-BR" i="1" dirty="0"/>
              <a:t>                                         A Rua dos </a:t>
            </a:r>
            <a:r>
              <a:rPr lang="pt-BR" i="1" dirty="0" err="1"/>
              <a:t>Cataventos</a:t>
            </a:r>
            <a:br>
              <a:rPr lang="pt-BR" i="1" dirty="0"/>
            </a:br>
            <a:br>
              <a:rPr lang="pt-BR" i="1" dirty="0"/>
            </a:br>
            <a:endParaRPr lang="pt-BR" i="1" dirty="0"/>
          </a:p>
        </p:txBody>
      </p:sp>
      <p:sp>
        <p:nvSpPr>
          <p:cNvPr id="3" name="Espaço Reservado para Texto 2">
            <a:extLst>
              <a:ext uri="{FF2B5EF4-FFF2-40B4-BE49-F238E27FC236}">
                <a16:creationId xmlns:a16="http://schemas.microsoft.com/office/drawing/2014/main" id="{7C79853C-21FC-4760-ABCA-9A09735AD1EE}"/>
              </a:ext>
            </a:extLst>
          </p:cNvPr>
          <p:cNvSpPr>
            <a:spLocks noGrp="1"/>
          </p:cNvSpPr>
          <p:nvPr>
            <p:ph type="body" idx="1"/>
          </p:nvPr>
        </p:nvSpPr>
        <p:spPr>
          <a:xfrm>
            <a:off x="127000" y="1346200"/>
            <a:ext cx="5870575" cy="4843463"/>
          </a:xfrm>
        </p:spPr>
        <p:txBody>
          <a:bodyPr/>
          <a:lstStyle/>
          <a:p>
            <a:r>
              <a:rPr lang="pt-BR" dirty="0"/>
              <a:t>   </a:t>
            </a:r>
          </a:p>
        </p:txBody>
      </p:sp>
      <p:sp>
        <p:nvSpPr>
          <p:cNvPr id="4" name="Espaço Reservado para Conteúdo 3">
            <a:extLst>
              <a:ext uri="{FF2B5EF4-FFF2-40B4-BE49-F238E27FC236}">
                <a16:creationId xmlns:a16="http://schemas.microsoft.com/office/drawing/2014/main" id="{FB317EE3-EC60-439C-8583-A015BFB32581}"/>
              </a:ext>
            </a:extLst>
          </p:cNvPr>
          <p:cNvSpPr>
            <a:spLocks noGrp="1"/>
          </p:cNvSpPr>
          <p:nvPr>
            <p:ph sz="half" idx="2"/>
          </p:nvPr>
        </p:nvSpPr>
        <p:spPr>
          <a:xfrm>
            <a:off x="0" y="0"/>
            <a:ext cx="5997575" cy="6604000"/>
          </a:xfrm>
        </p:spPr>
        <p:txBody>
          <a:bodyPr>
            <a:normAutofit fontScale="85000" lnSpcReduction="20000"/>
          </a:bodyPr>
          <a:lstStyle/>
          <a:p>
            <a:pPr marL="0" indent="0">
              <a:buNone/>
            </a:pPr>
            <a:r>
              <a:rPr lang="pt-BR" sz="2000" dirty="0"/>
              <a:t>                                </a:t>
            </a:r>
          </a:p>
          <a:p>
            <a:pPr marL="0" indent="0">
              <a:buNone/>
            </a:pPr>
            <a:r>
              <a:rPr lang="pt-BR" sz="2000" dirty="0"/>
              <a:t>                              I</a:t>
            </a:r>
          </a:p>
          <a:p>
            <a:pPr marL="0" indent="0">
              <a:lnSpc>
                <a:spcPct val="100000"/>
              </a:lnSpc>
              <a:buNone/>
            </a:pPr>
            <a:r>
              <a:rPr lang="pt-BR" sz="2000" dirty="0"/>
              <a:t>Escrevo diante da janela aberta.</a:t>
            </a:r>
          </a:p>
          <a:p>
            <a:pPr marL="0" indent="0">
              <a:lnSpc>
                <a:spcPct val="100000"/>
              </a:lnSpc>
              <a:buNone/>
            </a:pPr>
            <a:r>
              <a:rPr lang="pt-BR" sz="2000" dirty="0"/>
              <a:t>Minha caneta é cor das venezianas:</a:t>
            </a:r>
          </a:p>
          <a:p>
            <a:pPr marL="0" indent="0">
              <a:lnSpc>
                <a:spcPct val="100000"/>
              </a:lnSpc>
              <a:buNone/>
            </a:pPr>
            <a:r>
              <a:rPr lang="pt-BR" sz="2000" dirty="0"/>
              <a:t>Verde!...E que leves, lindas filigranas</a:t>
            </a:r>
          </a:p>
          <a:p>
            <a:pPr marL="0" indent="0">
              <a:lnSpc>
                <a:spcPct val="100000"/>
              </a:lnSpc>
              <a:buNone/>
            </a:pPr>
            <a:r>
              <a:rPr lang="pt-BR" sz="2000" dirty="0"/>
              <a:t>Desenha o sol na página deserta!</a:t>
            </a:r>
          </a:p>
          <a:p>
            <a:pPr marL="0" indent="0">
              <a:lnSpc>
                <a:spcPct val="100000"/>
              </a:lnSpc>
              <a:buNone/>
            </a:pPr>
            <a:endParaRPr lang="pt-BR" sz="2000" dirty="0"/>
          </a:p>
          <a:p>
            <a:pPr marL="0" indent="0">
              <a:lnSpc>
                <a:spcPct val="100000"/>
              </a:lnSpc>
              <a:buNone/>
            </a:pPr>
            <a:r>
              <a:rPr lang="pt-BR" sz="2000" dirty="0"/>
              <a:t>Não sei que paisagista doidivanas</a:t>
            </a:r>
          </a:p>
          <a:p>
            <a:pPr marL="0" indent="0">
              <a:lnSpc>
                <a:spcPct val="100000"/>
              </a:lnSpc>
              <a:buNone/>
            </a:pPr>
            <a:r>
              <a:rPr lang="pt-BR" sz="2000" dirty="0"/>
              <a:t>Mistura os tons...acerta...desacerta...</a:t>
            </a:r>
          </a:p>
          <a:p>
            <a:pPr marL="0" indent="0">
              <a:lnSpc>
                <a:spcPct val="100000"/>
              </a:lnSpc>
              <a:buNone/>
            </a:pPr>
            <a:r>
              <a:rPr lang="pt-BR" sz="2000" dirty="0"/>
              <a:t>Sempre em busca de nova descoberta, </a:t>
            </a:r>
          </a:p>
          <a:p>
            <a:pPr marL="0" indent="0">
              <a:lnSpc>
                <a:spcPct val="100000"/>
              </a:lnSpc>
              <a:buNone/>
            </a:pPr>
            <a:r>
              <a:rPr lang="pt-BR" sz="2000" dirty="0"/>
              <a:t>Vai colorindo as horas quotidianas...</a:t>
            </a:r>
          </a:p>
          <a:p>
            <a:pPr marL="0" indent="0">
              <a:lnSpc>
                <a:spcPct val="100000"/>
              </a:lnSpc>
              <a:buNone/>
            </a:pPr>
            <a:endParaRPr lang="pt-BR" sz="2000" dirty="0"/>
          </a:p>
          <a:p>
            <a:pPr marL="0" indent="0">
              <a:lnSpc>
                <a:spcPct val="100000"/>
              </a:lnSpc>
              <a:buNone/>
            </a:pPr>
            <a:r>
              <a:rPr lang="pt-BR" sz="2000" dirty="0"/>
              <a:t>Jogos da luz dançando na folhagem!</a:t>
            </a:r>
          </a:p>
          <a:p>
            <a:pPr marL="0" indent="0">
              <a:lnSpc>
                <a:spcPct val="100000"/>
              </a:lnSpc>
              <a:buNone/>
            </a:pPr>
            <a:r>
              <a:rPr lang="pt-BR" sz="2000" dirty="0"/>
              <a:t>Do que eu ia escrever até me esqueço...</a:t>
            </a:r>
          </a:p>
          <a:p>
            <a:pPr marL="0" indent="0">
              <a:lnSpc>
                <a:spcPct val="100000"/>
              </a:lnSpc>
              <a:buNone/>
            </a:pPr>
            <a:r>
              <a:rPr lang="pt-BR" sz="2000" dirty="0"/>
              <a:t>Pra que pensar? Também sou da paisagem...</a:t>
            </a:r>
          </a:p>
          <a:p>
            <a:pPr marL="0" indent="0">
              <a:lnSpc>
                <a:spcPct val="100000"/>
              </a:lnSpc>
              <a:buNone/>
            </a:pPr>
            <a:endParaRPr lang="pt-BR" sz="2000" dirty="0"/>
          </a:p>
          <a:p>
            <a:pPr marL="0" indent="0">
              <a:lnSpc>
                <a:spcPct val="100000"/>
              </a:lnSpc>
              <a:buNone/>
            </a:pPr>
            <a:r>
              <a:rPr lang="pt-BR" sz="2000" dirty="0"/>
              <a:t>Vago, solúvel no ar, fico sonhando...</a:t>
            </a:r>
          </a:p>
          <a:p>
            <a:pPr marL="0" indent="0">
              <a:lnSpc>
                <a:spcPct val="100000"/>
              </a:lnSpc>
              <a:buNone/>
            </a:pPr>
            <a:r>
              <a:rPr lang="pt-BR" sz="2000" dirty="0"/>
              <a:t>E me transmuto...iriso-me ... Estremeço...</a:t>
            </a:r>
          </a:p>
          <a:p>
            <a:pPr marL="0" indent="0">
              <a:lnSpc>
                <a:spcPct val="100000"/>
              </a:lnSpc>
              <a:buNone/>
            </a:pPr>
            <a:r>
              <a:rPr lang="pt-BR" sz="2000" dirty="0"/>
              <a:t>Nos leves dedos que me vão pintando!</a:t>
            </a:r>
          </a:p>
        </p:txBody>
      </p:sp>
      <p:sp>
        <p:nvSpPr>
          <p:cNvPr id="5" name="Espaço Reservado para Texto 4">
            <a:extLst>
              <a:ext uri="{FF2B5EF4-FFF2-40B4-BE49-F238E27FC236}">
                <a16:creationId xmlns:a16="http://schemas.microsoft.com/office/drawing/2014/main" id="{CB97CB51-3EB4-43B7-AFAB-E00402943C79}"/>
              </a:ext>
            </a:extLst>
          </p:cNvPr>
          <p:cNvSpPr>
            <a:spLocks noGrp="1"/>
          </p:cNvSpPr>
          <p:nvPr>
            <p:ph type="body" sz="quarter" idx="3"/>
          </p:nvPr>
        </p:nvSpPr>
        <p:spPr>
          <a:xfrm>
            <a:off x="6692900" y="4559301"/>
            <a:ext cx="4356100" cy="1630362"/>
          </a:xfrm>
        </p:spPr>
        <p:txBody>
          <a:bodyPr/>
          <a:lstStyle/>
          <a:p>
            <a:r>
              <a:rPr lang="pt-BR" b="0" i="1" dirty="0">
                <a:latin typeface="+mj-lt"/>
              </a:rPr>
              <a:t> (A Rua dos </a:t>
            </a:r>
            <a:r>
              <a:rPr lang="pt-BR" b="0" i="1" dirty="0" err="1">
                <a:latin typeface="+mj-lt"/>
              </a:rPr>
              <a:t>Cataventos</a:t>
            </a:r>
            <a:r>
              <a:rPr lang="pt-BR" b="0" i="1" dirty="0">
                <a:latin typeface="+mj-lt"/>
              </a:rPr>
              <a:t> , 1940) </a:t>
            </a:r>
          </a:p>
        </p:txBody>
      </p:sp>
      <p:pic>
        <p:nvPicPr>
          <p:cNvPr id="12" name="Espaço Reservado para Conteúdo 11" descr="Foto preta e branca de homem sentado na cama&#10;&#10;Descrição gerada automaticamente">
            <a:extLst>
              <a:ext uri="{FF2B5EF4-FFF2-40B4-BE49-F238E27FC236}">
                <a16:creationId xmlns:a16="http://schemas.microsoft.com/office/drawing/2014/main" id="{90B8C19D-8E47-4C4F-BD92-46E625CE53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412706" y="1270000"/>
            <a:ext cx="5183188" cy="2915543"/>
          </a:xfrm>
        </p:spPr>
      </p:pic>
    </p:spTree>
    <p:extLst>
      <p:ext uri="{BB962C8B-B14F-4D97-AF65-F5344CB8AC3E}">
        <p14:creationId xmlns:p14="http://schemas.microsoft.com/office/powerpoint/2010/main" val="268793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m 2" descr="Mulher sentada com óculos de grau&#10;&#10;Descrição gerada automaticamente">
            <a:extLst>
              <a:ext uri="{FF2B5EF4-FFF2-40B4-BE49-F238E27FC236}">
                <a16:creationId xmlns:a16="http://schemas.microsoft.com/office/drawing/2014/main" id="{66FEC8EF-076C-4E61-95C8-D3B14325C314}"/>
              </a:ext>
            </a:extLst>
          </p:cNvPr>
          <p:cNvPicPr>
            <a:picLocks noChangeAspect="1"/>
          </p:cNvPicPr>
          <p:nvPr/>
        </p:nvPicPr>
        <p:blipFill rotWithShape="1">
          <a:blip r:embed="rId2">
            <a:extLst>
              <a:ext uri="{28A0092B-C50C-407E-A947-70E740481C1C}">
                <a14:useLocalDpi xmlns:a14="http://schemas.microsoft.com/office/drawing/2010/main" val="0"/>
              </a:ext>
            </a:extLst>
          </a:blip>
          <a:srcRect r="1" b="16992"/>
          <a:stretch/>
        </p:blipFill>
        <p:spPr>
          <a:xfrm>
            <a:off x="196850" y="173518"/>
            <a:ext cx="11798300" cy="6512763"/>
          </a:xfrm>
          <a:prstGeom prst="rect">
            <a:avLst/>
          </a:prstGeom>
        </p:spPr>
      </p:pic>
    </p:spTree>
    <p:extLst>
      <p:ext uri="{BB962C8B-B14F-4D97-AF65-F5344CB8AC3E}">
        <p14:creationId xmlns:p14="http://schemas.microsoft.com/office/powerpoint/2010/main" val="295911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E210E2-CADE-4953-B9B6-73B5B158D49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DC4C935-220B-4BAC-A8ED-BCD675700B51}"/>
              </a:ext>
            </a:extLst>
          </p:cNvPr>
          <p:cNvSpPr>
            <a:spLocks noGrp="1"/>
          </p:cNvSpPr>
          <p:nvPr>
            <p:ph idx="1"/>
          </p:nvPr>
        </p:nvSpPr>
        <p:spPr>
          <a:xfrm>
            <a:off x="838200" y="365125"/>
            <a:ext cx="10515600" cy="6492875"/>
          </a:xfrm>
        </p:spPr>
        <p:txBody>
          <a:bodyPr>
            <a:normAutofit fontScale="32500" lnSpcReduction="20000"/>
          </a:bodyPr>
          <a:lstStyle/>
          <a:p>
            <a:pPr indent="0" algn="l">
              <a:lnSpc>
                <a:spcPct val="150000"/>
              </a:lnSpc>
              <a:spcAft>
                <a:spcPts val="0"/>
              </a:spcAft>
              <a:buNone/>
            </a:pPr>
            <a:endParaRPr lang="pt-BR" sz="4900" dirty="0">
              <a:solidFill>
                <a:srgbClr val="231F20"/>
              </a:solidFill>
              <a:latin typeface="+mj-lt"/>
              <a:ea typeface="Times New Roman" panose="02020603050405020304" pitchFamily="18" charset="0"/>
              <a:cs typeface="Times New Roman" panose="02020603050405020304" pitchFamily="18" charset="0"/>
            </a:endParaRPr>
          </a:p>
          <a:p>
            <a:pPr indent="0" algn="l">
              <a:lnSpc>
                <a:spcPct val="150000"/>
              </a:lnSpc>
              <a:spcAft>
                <a:spcPts val="0"/>
              </a:spcAft>
              <a:buNone/>
            </a:pPr>
            <a:r>
              <a:rPr lang="pt-BR" sz="4900" dirty="0">
                <a:solidFill>
                  <a:srgbClr val="231F20"/>
                </a:solidFill>
                <a:effectLst/>
                <a:latin typeface="+mj-lt"/>
                <a:ea typeface="Times New Roman" panose="02020603050405020304" pitchFamily="18" charset="0"/>
                <a:cs typeface="Times New Roman" panose="02020603050405020304" pitchFamily="18" charset="0"/>
              </a:rPr>
              <a:t>Onde quer que você esteja</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veja que agora</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em algum lugar alguém chora</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porque você foi embora.</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Eu sei que você continua</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por aí nesse universo</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achando rima pra verso</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com humor e melancolia</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Perplexo feito criança</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diante de cada mistério</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sua sutil sabedoria</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nota coisas tão pequenas</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que outro não notaria</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E aqueles que ficaram</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por aqui, nessa passagem,</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sentem no céu esse anjo</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que você sempre escondia</a:t>
            </a:r>
            <a:br>
              <a:rPr lang="pt-BR" sz="4900" dirty="0">
                <a:solidFill>
                  <a:srgbClr val="231F20"/>
                </a:solidFill>
                <a:effectLst/>
                <a:latin typeface="+mj-lt"/>
                <a:ea typeface="Times New Roman" panose="02020603050405020304" pitchFamily="18" charset="0"/>
                <a:cs typeface="Times New Roman" panose="02020603050405020304" pitchFamily="18" charset="0"/>
              </a:rPr>
            </a:br>
            <a:r>
              <a:rPr lang="pt-BR" sz="4900" dirty="0">
                <a:solidFill>
                  <a:srgbClr val="231F20"/>
                </a:solidFill>
                <a:effectLst/>
                <a:latin typeface="+mj-lt"/>
                <a:ea typeface="Times New Roman" panose="02020603050405020304" pitchFamily="18" charset="0"/>
                <a:cs typeface="Times New Roman" panose="02020603050405020304" pitchFamily="18" charset="0"/>
              </a:rPr>
              <a:t>e desejam boa viagem.</a:t>
            </a:r>
            <a:endParaRPr lang="pt-BR" sz="4900" dirty="0">
              <a:solidFill>
                <a:srgbClr val="231F20"/>
              </a:solidFill>
              <a:latin typeface="+mj-lt"/>
              <a:ea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3115274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A424DC-0DAD-4D97-9E1E-66044F5B6EC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1223815-563F-474C-9370-563896BAF57C}"/>
              </a:ext>
            </a:extLst>
          </p:cNvPr>
          <p:cNvSpPr>
            <a:spLocks noGrp="1"/>
          </p:cNvSpPr>
          <p:nvPr>
            <p:ph idx="1"/>
          </p:nvPr>
        </p:nvSpPr>
        <p:spPr>
          <a:xfrm>
            <a:off x="673100" y="-342900"/>
            <a:ext cx="10680700" cy="6519863"/>
          </a:xfrm>
        </p:spPr>
        <p:txBody>
          <a:bodyPr>
            <a:normAutofit fontScale="92500" lnSpcReduction="10000"/>
          </a:bodyPr>
          <a:lstStyle/>
          <a:p>
            <a:pPr indent="0" algn="l">
              <a:lnSpc>
                <a:spcPct val="150000"/>
              </a:lnSpc>
              <a:spcAft>
                <a:spcPts val="0"/>
              </a:spcAft>
              <a:buNone/>
            </a:pPr>
            <a:endParaRPr lang="pt-BR" sz="2800" dirty="0">
              <a:effectLst/>
              <a:latin typeface="+mj-lt"/>
              <a:ea typeface="Calibri" panose="020F0502020204030204" pitchFamily="34" charset="0"/>
              <a:cs typeface="Times New Roman" panose="02020603050405020304" pitchFamily="18" charset="0"/>
            </a:endParaRPr>
          </a:p>
          <a:p>
            <a:pPr indent="0" algn="l">
              <a:lnSpc>
                <a:spcPct val="150000"/>
              </a:lnSpc>
              <a:spcAft>
                <a:spcPts val="1950"/>
              </a:spcAft>
              <a:buNone/>
            </a:pPr>
            <a:r>
              <a:rPr lang="pt-BR" sz="1700" dirty="0">
                <a:effectLst/>
                <a:latin typeface="+mj-lt"/>
                <a:ea typeface="Times New Roman" panose="02020603050405020304" pitchFamily="18" charset="0"/>
                <a:cs typeface="Times New Roman" panose="02020603050405020304" pitchFamily="18" charset="0"/>
              </a:rPr>
              <a:t>Essa foi a última nota que escrevi para o meu querido amigo Mario que, por acaso, é um dos maiores poetas do Brasil. E talvez a pessoa mais simples e </a:t>
            </a:r>
            <a:r>
              <a:rPr lang="pt-BR" sz="1700" dirty="0" err="1">
                <a:effectLst/>
                <a:latin typeface="+mj-lt"/>
                <a:ea typeface="Times New Roman" panose="02020603050405020304" pitchFamily="18" charset="0"/>
                <a:cs typeface="Times New Roman" panose="02020603050405020304" pitchFamily="18" charset="0"/>
              </a:rPr>
              <a:t>genuina</a:t>
            </a:r>
            <a:r>
              <a:rPr lang="pt-BR" sz="1700" dirty="0">
                <a:effectLst/>
                <a:latin typeface="+mj-lt"/>
                <a:ea typeface="Times New Roman" panose="02020603050405020304" pitchFamily="18" charset="0"/>
                <a:cs typeface="Times New Roman" panose="02020603050405020304" pitchFamily="18" charset="0"/>
              </a:rPr>
              <a:t> que conheci. Uma lição de humanidade pra quem teve a sorte de conversar com ele. Conheci Mario em Porto Alegre, na Feira do Livro, em 77.</a:t>
            </a:r>
          </a:p>
          <a:p>
            <a:pPr indent="0" algn="l">
              <a:lnSpc>
                <a:spcPct val="150000"/>
              </a:lnSpc>
              <a:spcAft>
                <a:spcPts val="1950"/>
              </a:spcAft>
              <a:buNone/>
            </a:pPr>
            <a:r>
              <a:rPr lang="pt-BR" sz="1800" dirty="0">
                <a:solidFill>
                  <a:srgbClr val="231F20"/>
                </a:solidFill>
                <a:effectLst/>
                <a:latin typeface="+mj-lt"/>
                <a:ea typeface="Times New Roman" panose="02020603050405020304" pitchFamily="18" charset="0"/>
                <a:cs typeface="Times New Roman" panose="02020603050405020304" pitchFamily="18" charset="0"/>
              </a:rPr>
              <a:t>Eu era uma menina lançando meu primeiro livro de poesias "No Ritmo dessa Festa", ele um poeta renomado e querido por todos. De repente levei um susto: Mario Quintana comprou meu livro e estava na fila de autógrafos. Fiquei profundamente sensibilizada com seu gesto.</a:t>
            </a:r>
          </a:p>
          <a:p>
            <a:pPr indent="0" algn="l">
              <a:lnSpc>
                <a:spcPct val="150000"/>
              </a:lnSpc>
              <a:spcAft>
                <a:spcPts val="1950"/>
              </a:spcAft>
              <a:buNone/>
            </a:pPr>
            <a:r>
              <a:rPr lang="pt-BR" sz="1800" dirty="0">
                <a:solidFill>
                  <a:srgbClr val="231F20"/>
                </a:solidFill>
                <a:effectLst/>
                <a:latin typeface="+mj-lt"/>
                <a:ea typeface="Times New Roman" panose="02020603050405020304" pitchFamily="18" charset="0"/>
                <a:cs typeface="Times New Roman" panose="02020603050405020304" pitchFamily="18" charset="0"/>
              </a:rPr>
              <a:t>E com a força que ele deu para os meus textos e o estímulo para os meus futuros livros. Foi um caso de amizade à primeira vista. Era um homem raro, único, como tudo o que ele escreveu, absolutamente encantador e profundamente pessoal.</a:t>
            </a:r>
            <a:endParaRPr lang="pt-BR" sz="1800" dirty="0">
              <a:effectLst/>
              <a:latin typeface="+mj-lt"/>
              <a:ea typeface="Calibri" panose="020F0502020204030204" pitchFamily="34" charset="0"/>
              <a:cs typeface="Times New Roman" panose="02020603050405020304" pitchFamily="18" charset="0"/>
            </a:endParaRPr>
          </a:p>
          <a:p>
            <a:pPr indent="0" algn="l">
              <a:lnSpc>
                <a:spcPct val="150000"/>
              </a:lnSpc>
              <a:spcAft>
                <a:spcPts val="1950"/>
              </a:spcAft>
              <a:buNone/>
            </a:pPr>
            <a:r>
              <a:rPr lang="pt-BR" sz="1800" dirty="0">
                <a:solidFill>
                  <a:srgbClr val="231F20"/>
                </a:solidFill>
                <a:effectLst/>
                <a:latin typeface="+mj-lt"/>
                <a:ea typeface="Times New Roman" panose="02020603050405020304" pitchFamily="18" charset="0"/>
                <a:cs typeface="Times New Roman" panose="02020603050405020304" pitchFamily="18" charset="0"/>
              </a:rPr>
              <a:t>Morava sozinho num quarto de hotel em Porto Alegre, eu vivia no eixo SP/Rio, mas nos prometemos desde então que tomaríamos chá juntos pelo menos uma vez por ano. E quase nunca quebramos essa promessa. E se, às vezes, ela foi quebrada, admito com tristeza que foi sempre culpa minha e da vida atribulada que vivo.</a:t>
            </a:r>
            <a:endParaRPr lang="pt-BR" sz="1800" dirty="0">
              <a:effectLst/>
              <a:latin typeface="+mj-lt"/>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2956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F9A41-7A30-4CEE-A910-4CDAC46CC6F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69FEBB32-98BC-425D-BB2B-155F659B7549}"/>
              </a:ext>
            </a:extLst>
          </p:cNvPr>
          <p:cNvSpPr>
            <a:spLocks noGrp="1"/>
          </p:cNvSpPr>
          <p:nvPr>
            <p:ph idx="1"/>
          </p:nvPr>
        </p:nvSpPr>
        <p:spPr>
          <a:xfrm>
            <a:off x="838200" y="365125"/>
            <a:ext cx="10515600" cy="5811838"/>
          </a:xfrm>
        </p:spPr>
        <p:txBody>
          <a:bodyPr>
            <a:normAutofit/>
          </a:bodyPr>
          <a:lstStyle/>
          <a:p>
            <a:pPr indent="0" algn="l">
              <a:lnSpc>
                <a:spcPct val="150000"/>
              </a:lnSpc>
              <a:spcAft>
                <a:spcPts val="1950"/>
              </a:spcAft>
              <a:buNone/>
            </a:pPr>
            <a:r>
              <a:rPr lang="pt-BR" sz="1600" dirty="0">
                <a:solidFill>
                  <a:srgbClr val="231F20"/>
                </a:solidFill>
                <a:effectLst/>
                <a:latin typeface="+mj-lt"/>
                <a:ea typeface="Times New Roman" panose="02020603050405020304" pitchFamily="18" charset="0"/>
                <a:cs typeface="Times New Roman" panose="02020603050405020304" pitchFamily="18" charset="0"/>
              </a:rPr>
              <a:t>Mas, tenho a imensa alegria de ter sido uma fiel amiga e correspondente. Trocamos milhares de cartas. E acho que essas são coisas que ajudam a gente a viver. Um dia me confessou que tinha dois pôsteres em seu quarto. Um da Greta Garbo e um meu. Honra maior do que essa não existe.</a:t>
            </a:r>
          </a:p>
          <a:p>
            <a:pPr indent="0" algn="l">
              <a:lnSpc>
                <a:spcPct val="150000"/>
              </a:lnSpc>
              <a:spcAft>
                <a:spcPts val="1950"/>
              </a:spcAft>
              <a:buNone/>
            </a:pPr>
            <a:r>
              <a:rPr lang="pt-BR" sz="1600" dirty="0">
                <a:solidFill>
                  <a:srgbClr val="231F20"/>
                </a:solidFill>
                <a:effectLst/>
                <a:latin typeface="+mj-lt"/>
                <a:ea typeface="Times New Roman" panose="02020603050405020304" pitchFamily="18" charset="0"/>
                <a:cs typeface="Times New Roman" panose="02020603050405020304" pitchFamily="18" charset="0"/>
              </a:rPr>
              <a:t>Artigos me chamavam de musa do poeta. Mas a verdade é que Mario é um poeta que não precisa de musas, porque as deusas da poesia o amavam e protegiam. Ele gostava, e seus textos revelam isso, de coisas simples, cotidianas, rotineiras como sua vida. E cheias de humor.</a:t>
            </a:r>
            <a:endParaRPr lang="pt-BR" sz="1600" dirty="0">
              <a:effectLst/>
              <a:latin typeface="+mj-lt"/>
              <a:ea typeface="Calibri" panose="020F0502020204030204" pitchFamily="34" charset="0"/>
              <a:cs typeface="Times New Roman" panose="02020603050405020304" pitchFamily="18" charset="0"/>
            </a:endParaRPr>
          </a:p>
          <a:p>
            <a:pPr indent="0" algn="l">
              <a:lnSpc>
                <a:spcPct val="150000"/>
              </a:lnSpc>
              <a:spcAft>
                <a:spcPts val="1950"/>
              </a:spcAft>
              <a:buNone/>
            </a:pPr>
            <a:r>
              <a:rPr lang="pt-BR" sz="1600" dirty="0">
                <a:solidFill>
                  <a:srgbClr val="231F20"/>
                </a:solidFill>
                <a:effectLst/>
                <a:latin typeface="+mj-lt"/>
                <a:ea typeface="Times New Roman" panose="02020603050405020304" pitchFamily="18" charset="0"/>
                <a:cs typeface="Times New Roman" panose="02020603050405020304" pitchFamily="18" charset="0"/>
              </a:rPr>
              <a:t>Tinha ousadia no humor. Via comicidade nas cenas de rua, nas pessoas, nos fatos. Um homem capaz de rir de seus fantasmas. Um homem solitário com imensa compaixão pelo seu semelhante. Aprendi muito com Mario. Coisas pequenas, que não têm preço.</a:t>
            </a:r>
            <a:endParaRPr lang="pt-BR" sz="1600" dirty="0">
              <a:effectLst/>
              <a:latin typeface="+mj-lt"/>
              <a:ea typeface="Calibri" panose="020F0502020204030204" pitchFamily="34" charset="0"/>
              <a:cs typeface="Times New Roman" panose="02020603050405020304" pitchFamily="18" charset="0"/>
            </a:endParaRPr>
          </a:p>
          <a:p>
            <a:pPr indent="0" algn="l">
              <a:lnSpc>
                <a:spcPct val="150000"/>
              </a:lnSpc>
              <a:spcAft>
                <a:spcPts val="1950"/>
              </a:spcAft>
              <a:buNone/>
            </a:pPr>
            <a:r>
              <a:rPr lang="pt-BR" sz="1600" dirty="0">
                <a:solidFill>
                  <a:srgbClr val="231F20"/>
                </a:solidFill>
                <a:effectLst/>
                <a:latin typeface="+mj-lt"/>
                <a:ea typeface="Times New Roman" panose="02020603050405020304" pitchFamily="18" charset="0"/>
                <a:cs typeface="Times New Roman" panose="02020603050405020304" pitchFamily="18" charset="0"/>
              </a:rPr>
              <a:t>Sentávamos em bancos de jardim, de tarde, num dia de semana em Porto Alegre. Essas conversas tinham um valor incomensurável para mim. Falávamos de tudo. A vida dele, a minha, as coisas em volta, as pessoas.</a:t>
            </a:r>
            <a:endParaRPr lang="pt-BR" sz="1600" dirty="0">
              <a:effectLst/>
              <a:latin typeface="+mj-lt"/>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273203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C92926-5B49-4432-AA42-9EFC6B56BE2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20EDDFE-41CD-40DF-898E-AF95EB1AB963}"/>
              </a:ext>
            </a:extLst>
          </p:cNvPr>
          <p:cNvSpPr>
            <a:spLocks noGrp="1"/>
          </p:cNvSpPr>
          <p:nvPr>
            <p:ph idx="1"/>
          </p:nvPr>
        </p:nvSpPr>
        <p:spPr>
          <a:xfrm>
            <a:off x="838200" y="438150"/>
            <a:ext cx="10515600" cy="6054725"/>
          </a:xfrm>
        </p:spPr>
        <p:txBody>
          <a:bodyPr>
            <a:normAutofit fontScale="85000" lnSpcReduction="10000"/>
          </a:bodyPr>
          <a:lstStyle/>
          <a:p>
            <a:pPr indent="0" algn="l">
              <a:lnSpc>
                <a:spcPct val="150000"/>
              </a:lnSpc>
              <a:spcAft>
                <a:spcPts val="1950"/>
              </a:spcAft>
              <a:buNone/>
            </a:pPr>
            <a:r>
              <a:rPr lang="pt-BR" sz="1900" dirty="0">
                <a:solidFill>
                  <a:srgbClr val="231F20"/>
                </a:solidFill>
                <a:effectLst/>
                <a:latin typeface="+mj-lt"/>
                <a:ea typeface="Times New Roman" panose="02020603050405020304" pitchFamily="18" charset="0"/>
                <a:cs typeface="Times New Roman" panose="02020603050405020304" pitchFamily="18" charset="0"/>
              </a:rPr>
              <a:t>O resto nos dizíamos por carta. Tesouros. Hoje tenho certeza que essas coisas são o maior luxo de todos. O bem mais precioso, aquele que nenhum cartão de crédito pode comprar. Por isso tenho uma afeição particular por Porto Alegre e por tudo o que a cidade me trouxe.</a:t>
            </a:r>
            <a:endParaRPr lang="pt-BR" sz="1900" dirty="0">
              <a:effectLst/>
              <a:latin typeface="+mj-lt"/>
              <a:ea typeface="Calibri" panose="020F0502020204030204" pitchFamily="34" charset="0"/>
              <a:cs typeface="Times New Roman" panose="02020603050405020304" pitchFamily="18" charset="0"/>
            </a:endParaRPr>
          </a:p>
          <a:p>
            <a:pPr indent="0" algn="l">
              <a:lnSpc>
                <a:spcPct val="150000"/>
              </a:lnSpc>
              <a:spcAft>
                <a:spcPts val="1950"/>
              </a:spcAft>
              <a:buNone/>
            </a:pPr>
            <a:r>
              <a:rPr lang="pt-BR" sz="1900" dirty="0">
                <a:solidFill>
                  <a:srgbClr val="231F20"/>
                </a:solidFill>
                <a:effectLst/>
                <a:latin typeface="+mj-lt"/>
                <a:ea typeface="Times New Roman" panose="02020603050405020304" pitchFamily="18" charset="0"/>
                <a:cs typeface="Times New Roman" panose="02020603050405020304" pitchFamily="18" charset="0"/>
              </a:rPr>
              <a:t>Pra mim, Mario Quintana continua presente andando devagar pelas ruas, sentado na mesa de um bar. Pra quem o queria transformar em monumento, ele dizia, com seu jeito de rir de si mesmo, "um erro em bronze é um erro eterno". Acredito que sua poesia permanece mais do que qualquer monumento.</a:t>
            </a:r>
            <a:endParaRPr lang="pt-BR" sz="1900" dirty="0">
              <a:effectLst/>
              <a:latin typeface="+mj-lt"/>
              <a:ea typeface="Calibri" panose="020F0502020204030204" pitchFamily="34" charset="0"/>
              <a:cs typeface="Times New Roman" panose="02020603050405020304" pitchFamily="18" charset="0"/>
            </a:endParaRPr>
          </a:p>
          <a:p>
            <a:pPr indent="0" algn="l">
              <a:lnSpc>
                <a:spcPct val="150000"/>
              </a:lnSpc>
              <a:spcAft>
                <a:spcPts val="1950"/>
              </a:spcAft>
              <a:buNone/>
            </a:pPr>
            <a:r>
              <a:rPr lang="pt-BR" sz="1900" dirty="0">
                <a:solidFill>
                  <a:srgbClr val="231F20"/>
                </a:solidFill>
                <a:effectLst/>
                <a:latin typeface="+mj-lt"/>
                <a:ea typeface="Times New Roman" panose="02020603050405020304" pitchFamily="18" charset="0"/>
                <a:cs typeface="Times New Roman" panose="02020603050405020304" pitchFamily="18" charset="0"/>
              </a:rPr>
              <a:t>A poesia tem seus mistérios e um jeito sorrateiro de vencer o tempo e chegar às pessoas. A poesia entra em quartos solitários e acompanha quem sente que não pertence, quem tem dúvidas, quem chora em travesseiros, quem erra, quem acerta, quem procura.</a:t>
            </a:r>
            <a:endParaRPr lang="pt-BR" sz="1900" dirty="0">
              <a:effectLst/>
              <a:latin typeface="+mj-lt"/>
              <a:ea typeface="Calibri" panose="020F0502020204030204" pitchFamily="34" charset="0"/>
              <a:cs typeface="Times New Roman" panose="02020603050405020304" pitchFamily="18" charset="0"/>
            </a:endParaRPr>
          </a:p>
          <a:p>
            <a:pPr indent="0" algn="l">
              <a:lnSpc>
                <a:spcPct val="150000"/>
              </a:lnSpc>
              <a:spcAft>
                <a:spcPts val="1950"/>
              </a:spcAft>
              <a:buNone/>
            </a:pPr>
            <a:r>
              <a:rPr lang="pt-BR" sz="1900" dirty="0">
                <a:solidFill>
                  <a:srgbClr val="231F20"/>
                </a:solidFill>
                <a:effectLst/>
                <a:latin typeface="+mj-lt"/>
                <a:ea typeface="Times New Roman" panose="02020603050405020304" pitchFamily="18" charset="0"/>
                <a:cs typeface="Times New Roman" panose="02020603050405020304" pitchFamily="18" charset="0"/>
              </a:rPr>
              <a:t>A poesia é extraordinariamente generosa. A poesia entra clandestina onde alguém precisa dela e só faz bem. Mario e sua poesia estão por aí, continuam. Coisas assim permanecem, são eternas.</a:t>
            </a:r>
            <a:endParaRPr lang="pt-BR" sz="1900" dirty="0">
              <a:effectLst/>
              <a:latin typeface="+mj-lt"/>
              <a:ea typeface="Calibri" panose="020F0502020204030204" pitchFamily="34" charset="0"/>
              <a:cs typeface="Times New Roman" panose="02020603050405020304" pitchFamily="18" charset="0"/>
            </a:endParaRPr>
          </a:p>
          <a:p>
            <a:pPr indent="0" algn="l">
              <a:lnSpc>
                <a:spcPct val="150000"/>
              </a:lnSpc>
              <a:spcAft>
                <a:spcPts val="1950"/>
              </a:spcAft>
              <a:buNone/>
            </a:pPr>
            <a:r>
              <a:rPr lang="pt-BR" sz="1600" i="1" dirty="0">
                <a:solidFill>
                  <a:srgbClr val="231F20"/>
                </a:solidFill>
                <a:effectLst/>
                <a:latin typeface="+mj-lt"/>
                <a:ea typeface="Times New Roman" panose="02020603050405020304" pitchFamily="18" charset="0"/>
                <a:cs typeface="Times New Roman" panose="02020603050405020304" pitchFamily="18" charset="0"/>
              </a:rPr>
              <a:t>                                                                                                                (D</a:t>
            </a:r>
            <a:r>
              <a:rPr lang="pt-BR" sz="1600" i="1" dirty="0">
                <a:solidFill>
                  <a:srgbClr val="231F20"/>
                </a:solidFill>
                <a:latin typeface="+mj-lt"/>
                <a:ea typeface="Times New Roman" panose="02020603050405020304" pitchFamily="18" charset="0"/>
                <a:cs typeface="Times New Roman" panose="02020603050405020304" pitchFamily="18" charset="0"/>
              </a:rPr>
              <a:t>epoimento de </a:t>
            </a:r>
            <a:r>
              <a:rPr lang="pt-BR" sz="1600" i="1" dirty="0">
                <a:solidFill>
                  <a:srgbClr val="231F20"/>
                </a:solidFill>
                <a:effectLst/>
                <a:latin typeface="+mj-lt"/>
                <a:ea typeface="Times New Roman" panose="02020603050405020304" pitchFamily="18" charset="0"/>
                <a:cs typeface="Times New Roman" panose="02020603050405020304" pitchFamily="18" charset="0"/>
              </a:rPr>
              <a:t>Bruna Lombardi para o jornal O Tempo de Minas Gerais)</a:t>
            </a:r>
            <a:endParaRPr lang="pt-BR" sz="1600" dirty="0">
              <a:effectLst/>
              <a:latin typeface="+mj-lt"/>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119737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FBA2E14-6CDE-45C2-A236-88CE0E0BB770}"/>
              </a:ext>
            </a:extLst>
          </p:cNvPr>
          <p:cNvSpPr txBox="1"/>
          <p:nvPr/>
        </p:nvSpPr>
        <p:spPr>
          <a:xfrm>
            <a:off x="2476500" y="-165100"/>
            <a:ext cx="6972300" cy="7000378"/>
          </a:xfrm>
          <a:prstGeom prst="rect">
            <a:avLst/>
          </a:prstGeom>
          <a:noFill/>
        </p:spPr>
        <p:txBody>
          <a:bodyPr wrap="square">
            <a:spAutoFit/>
          </a:bodyPr>
          <a:lstStyle/>
          <a:p>
            <a:pPr marL="0" indent="0">
              <a:buNone/>
            </a:pPr>
            <a:endParaRPr lang="pt-BR" dirty="0"/>
          </a:p>
          <a:p>
            <a:pPr marL="0" indent="0">
              <a:buNone/>
            </a:pPr>
            <a:endParaRPr lang="pt-BR" dirty="0"/>
          </a:p>
          <a:p>
            <a:pPr marL="0" indent="0">
              <a:buNone/>
            </a:pPr>
            <a:r>
              <a:rPr lang="pt-BR" sz="3600" i="1" dirty="0"/>
              <a:t>O anjo na escada</a:t>
            </a:r>
          </a:p>
          <a:p>
            <a:pPr marL="0" indent="457200">
              <a:buNone/>
            </a:pPr>
            <a:endParaRPr lang="pt-BR" sz="2000" dirty="0"/>
          </a:p>
          <a:p>
            <a:pPr marL="0" indent="457200">
              <a:lnSpc>
                <a:spcPct val="150000"/>
              </a:lnSpc>
              <a:buNone/>
            </a:pPr>
            <a:r>
              <a:rPr lang="pt-BR" sz="2000" dirty="0"/>
              <a:t>Na volta da escada,</a:t>
            </a:r>
          </a:p>
          <a:p>
            <a:pPr marL="0" indent="457200">
              <a:lnSpc>
                <a:spcPct val="150000"/>
              </a:lnSpc>
              <a:buNone/>
            </a:pPr>
            <a:r>
              <a:rPr lang="pt-BR" sz="2000" dirty="0"/>
              <a:t>Na volta escura da escada.</a:t>
            </a:r>
          </a:p>
          <a:p>
            <a:pPr marL="0" indent="457200">
              <a:lnSpc>
                <a:spcPct val="150000"/>
              </a:lnSpc>
              <a:buNone/>
            </a:pPr>
            <a:r>
              <a:rPr lang="pt-BR" sz="2000" dirty="0"/>
              <a:t>O anjo disse o meu nome.</a:t>
            </a:r>
          </a:p>
          <a:p>
            <a:pPr marL="0" indent="457200">
              <a:lnSpc>
                <a:spcPct val="150000"/>
              </a:lnSpc>
              <a:buNone/>
            </a:pPr>
            <a:r>
              <a:rPr lang="pt-BR" sz="2000" dirty="0"/>
              <a:t>E o meu nome varou de lado a lado o </a:t>
            </a:r>
            <a:r>
              <a:rPr lang="pt-BR" sz="2000"/>
              <a:t>meu peito</a:t>
            </a:r>
            <a:endParaRPr lang="pt-BR" sz="2000" dirty="0"/>
          </a:p>
          <a:p>
            <a:pPr marL="0" indent="457200">
              <a:lnSpc>
                <a:spcPct val="150000"/>
              </a:lnSpc>
              <a:buNone/>
            </a:pPr>
            <a:r>
              <a:rPr lang="pt-BR" sz="2000" dirty="0"/>
              <a:t>E vinha um rumor distante de vozes chamando </a:t>
            </a:r>
            <a:r>
              <a:rPr lang="pt-BR" sz="2000" dirty="0" err="1"/>
              <a:t>chamando</a:t>
            </a:r>
            <a:r>
              <a:rPr lang="pt-BR" sz="2000" dirty="0"/>
              <a:t>...</a:t>
            </a:r>
          </a:p>
          <a:p>
            <a:pPr marL="0" indent="457200">
              <a:lnSpc>
                <a:spcPct val="150000"/>
              </a:lnSpc>
              <a:buNone/>
            </a:pPr>
            <a:r>
              <a:rPr lang="pt-BR" sz="2000" dirty="0"/>
              <a:t>Deixa-me!</a:t>
            </a:r>
          </a:p>
          <a:p>
            <a:pPr marL="0" indent="457200">
              <a:lnSpc>
                <a:spcPct val="150000"/>
              </a:lnSpc>
              <a:buNone/>
            </a:pPr>
            <a:r>
              <a:rPr lang="pt-BR" sz="2000" dirty="0"/>
              <a:t>Que tenho a ver com as tuas naus perdidas?</a:t>
            </a:r>
          </a:p>
          <a:p>
            <a:pPr marL="0" indent="457200">
              <a:lnSpc>
                <a:spcPct val="150000"/>
              </a:lnSpc>
              <a:buNone/>
            </a:pPr>
            <a:r>
              <a:rPr lang="pt-BR" sz="2000" dirty="0"/>
              <a:t>Deixa-me sozinho com os meus pássaros...</a:t>
            </a:r>
          </a:p>
          <a:p>
            <a:pPr marL="0" indent="457200">
              <a:lnSpc>
                <a:spcPct val="150000"/>
              </a:lnSpc>
              <a:buNone/>
            </a:pPr>
            <a:r>
              <a:rPr lang="pt-BR" sz="2000" dirty="0"/>
              <a:t>                                        com os meus caminhos...</a:t>
            </a:r>
          </a:p>
          <a:p>
            <a:pPr marL="0" indent="457200">
              <a:lnSpc>
                <a:spcPct val="150000"/>
              </a:lnSpc>
              <a:buNone/>
            </a:pPr>
            <a:r>
              <a:rPr lang="pt-BR" sz="2000" dirty="0"/>
              <a:t>                                                com as minhas nuvens...</a:t>
            </a:r>
          </a:p>
          <a:p>
            <a:pPr marL="0" indent="457200">
              <a:lnSpc>
                <a:spcPct val="150000"/>
              </a:lnSpc>
              <a:buNone/>
            </a:pPr>
            <a:endParaRPr lang="pt-BR" sz="2000" dirty="0"/>
          </a:p>
          <a:p>
            <a:pPr marL="0" indent="457200">
              <a:lnSpc>
                <a:spcPct val="150000"/>
              </a:lnSpc>
              <a:buNone/>
            </a:pPr>
            <a:r>
              <a:rPr lang="pt-BR" dirty="0"/>
              <a:t>                                                                  (</a:t>
            </a:r>
            <a:r>
              <a:rPr lang="pt-BR" i="1" dirty="0"/>
              <a:t>O aprendiz de feiticeiro</a:t>
            </a:r>
            <a:r>
              <a:rPr lang="pt-BR" dirty="0"/>
              <a:t>, 1950)</a:t>
            </a:r>
          </a:p>
        </p:txBody>
      </p:sp>
    </p:spTree>
    <p:extLst>
      <p:ext uri="{BB962C8B-B14F-4D97-AF65-F5344CB8AC3E}">
        <p14:creationId xmlns:p14="http://schemas.microsoft.com/office/powerpoint/2010/main" val="2983459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m 2" descr="Foto em preto e branco de homem com a mão na boca&#10;&#10;Descrição gerada automaticamente">
            <a:extLst>
              <a:ext uri="{FF2B5EF4-FFF2-40B4-BE49-F238E27FC236}">
                <a16:creationId xmlns:a16="http://schemas.microsoft.com/office/drawing/2014/main" id="{AC818C8B-994F-4FAE-B6D2-FE7536DA873D}"/>
              </a:ext>
            </a:extLst>
          </p:cNvPr>
          <p:cNvPicPr>
            <a:picLocks noChangeAspect="1"/>
          </p:cNvPicPr>
          <p:nvPr/>
        </p:nvPicPr>
        <p:blipFill rotWithShape="1">
          <a:blip r:embed="rId2">
            <a:extLst>
              <a:ext uri="{28A0092B-C50C-407E-A947-70E740481C1C}">
                <a14:useLocalDpi xmlns:a14="http://schemas.microsoft.com/office/drawing/2010/main" val="0"/>
              </a:ext>
            </a:extLst>
          </a:blip>
          <a:srcRect t="3608" r="1" b="13383"/>
          <a:stretch/>
        </p:blipFill>
        <p:spPr>
          <a:xfrm>
            <a:off x="196850" y="173518"/>
            <a:ext cx="11798300" cy="6512763"/>
          </a:xfrm>
          <a:prstGeom prst="rect">
            <a:avLst/>
          </a:prstGeom>
        </p:spPr>
      </p:pic>
    </p:spTree>
    <p:extLst>
      <p:ext uri="{BB962C8B-B14F-4D97-AF65-F5344CB8AC3E}">
        <p14:creationId xmlns:p14="http://schemas.microsoft.com/office/powerpoint/2010/main" val="248045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Espaço Reservado para Conteúdo 5" descr="Quarto com mesa e cadeiras&#10;&#10;Descrição gerada automaticamente">
            <a:extLst>
              <a:ext uri="{FF2B5EF4-FFF2-40B4-BE49-F238E27FC236}">
                <a16:creationId xmlns:a16="http://schemas.microsoft.com/office/drawing/2014/main" id="{4A6E649C-A3C1-41C2-B448-2AAFAA82624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2755" r="1" b="3889"/>
          <a:stretch/>
        </p:blipFill>
        <p:spPr>
          <a:xfrm>
            <a:off x="196850" y="173518"/>
            <a:ext cx="11798300" cy="6512763"/>
          </a:xfrm>
          <a:prstGeom prst="rect">
            <a:avLst/>
          </a:prstGeom>
        </p:spPr>
      </p:pic>
    </p:spTree>
    <p:extLst>
      <p:ext uri="{BB962C8B-B14F-4D97-AF65-F5344CB8AC3E}">
        <p14:creationId xmlns:p14="http://schemas.microsoft.com/office/powerpoint/2010/main" val="4440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03A5A-F565-4DDE-90BA-55B7A414D6B8}"/>
              </a:ext>
            </a:extLst>
          </p:cNvPr>
          <p:cNvSpPr>
            <a:spLocks noGrp="1"/>
          </p:cNvSpPr>
          <p:nvPr>
            <p:ph type="title"/>
          </p:nvPr>
        </p:nvSpPr>
        <p:spPr/>
        <p:txBody>
          <a:bodyPr/>
          <a:lstStyle/>
          <a:p>
            <a:r>
              <a:rPr lang="pt-BR" dirty="0"/>
              <a:t>               </a:t>
            </a:r>
            <a:r>
              <a:rPr lang="pt-BR" i="1" dirty="0"/>
              <a:t>O que o vento não levou</a:t>
            </a:r>
          </a:p>
        </p:txBody>
      </p:sp>
      <p:sp>
        <p:nvSpPr>
          <p:cNvPr id="3" name="Espaço Reservado para Conteúdo 2">
            <a:extLst>
              <a:ext uri="{FF2B5EF4-FFF2-40B4-BE49-F238E27FC236}">
                <a16:creationId xmlns:a16="http://schemas.microsoft.com/office/drawing/2014/main" id="{A7ABAEE8-45D1-47D2-8E48-AFAE851CCCA2}"/>
              </a:ext>
            </a:extLst>
          </p:cNvPr>
          <p:cNvSpPr>
            <a:spLocks noGrp="1"/>
          </p:cNvSpPr>
          <p:nvPr>
            <p:ph sz="half" idx="1"/>
          </p:nvPr>
        </p:nvSpPr>
        <p:spPr>
          <a:xfrm>
            <a:off x="1580444" y="1825625"/>
            <a:ext cx="9144000" cy="4351338"/>
          </a:xfrm>
        </p:spPr>
        <p:txBody>
          <a:bodyPr>
            <a:normAutofit fontScale="92500"/>
          </a:bodyPr>
          <a:lstStyle/>
          <a:p>
            <a:pPr marL="0" indent="0">
              <a:buNone/>
            </a:pPr>
            <a:r>
              <a:rPr lang="pt-BR" dirty="0">
                <a:latin typeface="+mj-lt"/>
              </a:rPr>
              <a:t>No fim tu hás de ver que as coisas mais leves são as únicas</a:t>
            </a:r>
          </a:p>
          <a:p>
            <a:pPr marL="0" indent="0">
              <a:buNone/>
            </a:pPr>
            <a:r>
              <a:rPr lang="pt-BR" dirty="0">
                <a:latin typeface="+mj-lt"/>
              </a:rPr>
              <a:t>que o vento não conseguiu levar:</a:t>
            </a:r>
          </a:p>
          <a:p>
            <a:pPr marL="0" indent="0">
              <a:buNone/>
            </a:pPr>
            <a:endParaRPr lang="pt-BR" dirty="0">
              <a:latin typeface="+mj-lt"/>
            </a:endParaRPr>
          </a:p>
          <a:p>
            <a:pPr marL="0" indent="0">
              <a:buNone/>
            </a:pPr>
            <a:r>
              <a:rPr lang="pt-BR" dirty="0">
                <a:latin typeface="+mj-lt"/>
              </a:rPr>
              <a:t>um estribilho antigo</a:t>
            </a:r>
          </a:p>
          <a:p>
            <a:pPr marL="0" indent="0">
              <a:buNone/>
            </a:pPr>
            <a:r>
              <a:rPr lang="pt-BR" dirty="0">
                <a:latin typeface="+mj-lt"/>
              </a:rPr>
              <a:t>um carinho no momento preciso</a:t>
            </a:r>
          </a:p>
          <a:p>
            <a:pPr marL="0" indent="0">
              <a:buNone/>
            </a:pPr>
            <a:r>
              <a:rPr lang="pt-BR" dirty="0">
                <a:latin typeface="+mj-lt"/>
              </a:rPr>
              <a:t>o folhear de um livro de poemas</a:t>
            </a:r>
          </a:p>
          <a:p>
            <a:pPr marL="0" indent="0">
              <a:buNone/>
            </a:pPr>
            <a:r>
              <a:rPr lang="pt-BR" dirty="0">
                <a:latin typeface="+mj-lt"/>
              </a:rPr>
              <a:t>o cheiro que tinha um dia o próprio vento...</a:t>
            </a:r>
          </a:p>
          <a:p>
            <a:pPr marL="0" indent="0">
              <a:buNone/>
            </a:pPr>
            <a:endParaRPr lang="pt-BR" dirty="0">
              <a:latin typeface="+mj-lt"/>
            </a:endParaRPr>
          </a:p>
          <a:p>
            <a:pPr marL="0" indent="0">
              <a:buNone/>
            </a:pPr>
            <a:r>
              <a:rPr lang="pt-BR" sz="2400" dirty="0">
                <a:latin typeface="+mj-lt"/>
              </a:rPr>
              <a:t>                                                                                                (</a:t>
            </a:r>
            <a:r>
              <a:rPr lang="pt-BR" sz="2400" i="1" dirty="0">
                <a:latin typeface="+mj-lt"/>
              </a:rPr>
              <a:t>A cor do invisível</a:t>
            </a:r>
            <a:r>
              <a:rPr lang="pt-BR" sz="2400" dirty="0">
                <a:latin typeface="+mj-lt"/>
              </a:rPr>
              <a:t>, 1989)</a:t>
            </a:r>
          </a:p>
        </p:txBody>
      </p:sp>
    </p:spTree>
    <p:extLst>
      <p:ext uri="{BB962C8B-B14F-4D97-AF65-F5344CB8AC3E}">
        <p14:creationId xmlns:p14="http://schemas.microsoft.com/office/powerpoint/2010/main" val="2008923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descr="Foto em preto e branco de pessoas andando perto de montanha&#10;&#10;Descrição gerada automaticamente">
            <a:extLst>
              <a:ext uri="{FF2B5EF4-FFF2-40B4-BE49-F238E27FC236}">
                <a16:creationId xmlns:a16="http://schemas.microsoft.com/office/drawing/2014/main" id="{448172CD-F23B-426D-AC70-0061B88CC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633" y="643466"/>
            <a:ext cx="4094734" cy="5571067"/>
          </a:xfrm>
          <a:prstGeom prst="rect">
            <a:avLst/>
          </a:prstGeom>
        </p:spPr>
      </p:pic>
    </p:spTree>
    <p:extLst>
      <p:ext uri="{BB962C8B-B14F-4D97-AF65-F5344CB8AC3E}">
        <p14:creationId xmlns:p14="http://schemas.microsoft.com/office/powerpoint/2010/main" val="410409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03AAB-3965-42DD-A867-9E2CF5B5E9FC}"/>
              </a:ext>
            </a:extLst>
          </p:cNvPr>
          <p:cNvSpPr>
            <a:spLocks noGrp="1"/>
          </p:cNvSpPr>
          <p:nvPr>
            <p:ph type="title"/>
          </p:nvPr>
        </p:nvSpPr>
        <p:spPr/>
        <p:txBody>
          <a:bodyPr/>
          <a:lstStyle/>
          <a:p>
            <a:endParaRPr lang="pt-BR"/>
          </a:p>
        </p:txBody>
      </p:sp>
      <p:pic>
        <p:nvPicPr>
          <p:cNvPr id="12" name="Espaço Reservado para Conteúdo 11" descr="Lousa branca com texto preto sobre fundo branco&#10;&#10;Descrição gerada automaticamente">
            <a:extLst>
              <a:ext uri="{FF2B5EF4-FFF2-40B4-BE49-F238E27FC236}">
                <a16:creationId xmlns:a16="http://schemas.microsoft.com/office/drawing/2014/main" id="{0E5856C8-22E3-4BC3-9D63-75BB526F8C4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1248" y="1825625"/>
            <a:ext cx="3263503" cy="4351338"/>
          </a:xfrm>
        </p:spPr>
      </p:pic>
      <p:pic>
        <p:nvPicPr>
          <p:cNvPr id="10" name="Espaço Reservado para Conteúdo 9">
            <a:extLst>
              <a:ext uri="{FF2B5EF4-FFF2-40B4-BE49-F238E27FC236}">
                <a16:creationId xmlns:a16="http://schemas.microsoft.com/office/drawing/2014/main" id="{5105EC79-B2A7-426F-9F51-679285B3A8C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543969"/>
            <a:ext cx="5181600" cy="2914650"/>
          </a:xfrm>
        </p:spPr>
      </p:pic>
    </p:spTree>
    <p:extLst>
      <p:ext uri="{BB962C8B-B14F-4D97-AF65-F5344CB8AC3E}">
        <p14:creationId xmlns:p14="http://schemas.microsoft.com/office/powerpoint/2010/main" val="117959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descr="Foto preta e branca de homem sentado em banco de praça&#10;&#10;Descrição gerada automaticamente">
            <a:extLst>
              <a:ext uri="{FF2B5EF4-FFF2-40B4-BE49-F238E27FC236}">
                <a16:creationId xmlns:a16="http://schemas.microsoft.com/office/drawing/2014/main" id="{AE3D9231-7E0C-4E8C-BE65-42F6794ED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713" y="643466"/>
            <a:ext cx="7846573" cy="5571067"/>
          </a:xfrm>
          <a:prstGeom prst="rect">
            <a:avLst/>
          </a:prstGeom>
        </p:spPr>
      </p:pic>
    </p:spTree>
    <p:extLst>
      <p:ext uri="{BB962C8B-B14F-4D97-AF65-F5344CB8AC3E}">
        <p14:creationId xmlns:p14="http://schemas.microsoft.com/office/powerpoint/2010/main" val="23587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8C8760-5910-4AB8-A880-9234C0754F3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7AD21A0-D15B-4551-87BB-683A4A652F2D}"/>
              </a:ext>
            </a:extLst>
          </p:cNvPr>
          <p:cNvSpPr>
            <a:spLocks noGrp="1"/>
          </p:cNvSpPr>
          <p:nvPr>
            <p:ph idx="1"/>
          </p:nvPr>
        </p:nvSpPr>
        <p:spPr>
          <a:xfrm>
            <a:off x="838200" y="569843"/>
            <a:ext cx="10515600" cy="5607120"/>
          </a:xfrm>
        </p:spPr>
        <p:txBody>
          <a:bodyPr>
            <a:normAutofit fontScale="70000" lnSpcReduction="20000"/>
          </a:bodyPr>
          <a:lstStyle/>
          <a:p>
            <a:pPr marL="0" indent="457200">
              <a:lnSpc>
                <a:spcPct val="160000"/>
              </a:lnSpc>
              <a:buNone/>
            </a:pPr>
            <a:r>
              <a:rPr lang="pt-BR" sz="2600" dirty="0"/>
              <a:t>“ Voltando ao título escolhido por Mario Quintana, o poeta talvez seja aquele que tem acesso às palavras mágicas, mas de forma imperfeita, sempre à beira do caos. O poeta como aquele que, inconsequente ou corajoso, manipula forças muito maiores do que ele. O que, de certa forma, também é o caso do espelho mágico. O espelho mágico aparece em diversas lendas e fábulas, na maior parte delas trata-se de um espelho que tem a resposta para qualquer pergunta, o espelho que tudo sabe e tudo vê. E também, assim como o feitiço, um espelho que nos seduz com nossa própria imagem, com aquilo que somos capazes de saber. Ou seja, há nessa sedução, nesse desejo de acesso à “verdade” das coisas, ao inexplicável, um grande perigo. O perigo de se perder em meio a palavras cujo significado constantemente nos ultrapassa. Já que muitas vezes essas palavras, essa verdade, ao virem à tona, podem destruir-nos, inundar o mundo à nossa volta. Então, como lidar com isso? O  poeta talvez seja um bom guia e nos mostre possíveis caminhos. Já que é justamente na iminência do caos, nessa imperfeição, que se constrói a poesia. ”</a:t>
            </a:r>
          </a:p>
          <a:p>
            <a:pPr marL="0" indent="0">
              <a:buNone/>
            </a:pPr>
            <a:endParaRPr lang="pt-BR" dirty="0"/>
          </a:p>
          <a:p>
            <a:pPr marL="0" indent="0">
              <a:buNone/>
            </a:pPr>
            <a:r>
              <a:rPr lang="pt-BR" sz="1900" dirty="0"/>
              <a:t>                                                                                                        ( </a:t>
            </a:r>
            <a:r>
              <a:rPr lang="pt-BR" sz="1900" i="1" dirty="0"/>
              <a:t>Da poesia e outros feitiços, </a:t>
            </a:r>
            <a:r>
              <a:rPr lang="pt-BR" sz="1900" dirty="0"/>
              <a:t>Carola Saavedra. </a:t>
            </a:r>
          </a:p>
          <a:p>
            <a:pPr marL="0" indent="0">
              <a:buNone/>
            </a:pPr>
            <a:r>
              <a:rPr lang="pt-BR" sz="1900" dirty="0"/>
              <a:t>                                                                                     Texto sobre as obras O aprendiz de feiticeiro e Espelho mágico) </a:t>
            </a:r>
          </a:p>
        </p:txBody>
      </p:sp>
    </p:spTree>
    <p:extLst>
      <p:ext uri="{BB962C8B-B14F-4D97-AF65-F5344CB8AC3E}">
        <p14:creationId xmlns:p14="http://schemas.microsoft.com/office/powerpoint/2010/main" val="354138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4B32A-74C2-4DBB-BB96-9D3534BC1126}"/>
              </a:ext>
            </a:extLst>
          </p:cNvPr>
          <p:cNvSpPr>
            <a:spLocks noGrp="1"/>
          </p:cNvSpPr>
          <p:nvPr>
            <p:ph type="title"/>
          </p:nvPr>
        </p:nvSpPr>
        <p:spPr/>
        <p:txBody>
          <a:bodyPr/>
          <a:lstStyle/>
          <a:p>
            <a:r>
              <a:rPr lang="pt-BR" i="1" dirty="0"/>
              <a:t>Da sátira</a:t>
            </a:r>
          </a:p>
        </p:txBody>
      </p:sp>
      <p:sp>
        <p:nvSpPr>
          <p:cNvPr id="3" name="Espaço Reservado para Texto 2">
            <a:extLst>
              <a:ext uri="{FF2B5EF4-FFF2-40B4-BE49-F238E27FC236}">
                <a16:creationId xmlns:a16="http://schemas.microsoft.com/office/drawing/2014/main" id="{35CDFD5F-FEF7-4B4F-83D9-45939DDD36B5}"/>
              </a:ext>
            </a:extLst>
          </p:cNvPr>
          <p:cNvSpPr>
            <a:spLocks noGrp="1"/>
          </p:cNvSpPr>
          <p:nvPr>
            <p:ph type="body" idx="1"/>
          </p:nvPr>
        </p:nvSpPr>
        <p:spPr/>
        <p:txBody>
          <a:bodyPr/>
          <a:lstStyle/>
          <a:p>
            <a:endParaRPr lang="pt-BR"/>
          </a:p>
        </p:txBody>
      </p:sp>
      <p:sp>
        <p:nvSpPr>
          <p:cNvPr id="4" name="Espaço Reservado para Conteúdo 3">
            <a:extLst>
              <a:ext uri="{FF2B5EF4-FFF2-40B4-BE49-F238E27FC236}">
                <a16:creationId xmlns:a16="http://schemas.microsoft.com/office/drawing/2014/main" id="{ADF2BCD2-A6D2-4425-9532-33CBD4F6F4A0}"/>
              </a:ext>
            </a:extLst>
          </p:cNvPr>
          <p:cNvSpPr>
            <a:spLocks noGrp="1"/>
          </p:cNvSpPr>
          <p:nvPr>
            <p:ph sz="half" idx="2"/>
          </p:nvPr>
        </p:nvSpPr>
        <p:spPr>
          <a:xfrm>
            <a:off x="188686" y="2622183"/>
            <a:ext cx="5808889" cy="3567479"/>
          </a:xfrm>
        </p:spPr>
        <p:txBody>
          <a:bodyPr>
            <a:normAutofit lnSpcReduction="10000"/>
          </a:bodyPr>
          <a:lstStyle/>
          <a:p>
            <a:pPr marL="0" indent="0">
              <a:buNone/>
            </a:pPr>
            <a:r>
              <a:rPr lang="pt-BR" dirty="0"/>
              <a:t>A sátira é um espelho em sua face nua,</a:t>
            </a:r>
          </a:p>
          <a:p>
            <a:pPr marL="0" indent="0">
              <a:buNone/>
            </a:pPr>
            <a:r>
              <a:rPr lang="pt-BR" dirty="0"/>
              <a:t>        Fielmente refletidas, </a:t>
            </a:r>
          </a:p>
          <a:p>
            <a:pPr marL="0" indent="0">
              <a:buNone/>
            </a:pPr>
            <a:r>
              <a:rPr lang="pt-BR" dirty="0"/>
              <a:t>Descobres, de uma em uma, as caras conhecidas,</a:t>
            </a:r>
          </a:p>
          <a:p>
            <a:pPr marL="0" indent="0">
              <a:buNone/>
            </a:pPr>
            <a:r>
              <a:rPr lang="pt-BR" dirty="0"/>
              <a:t>         E nunca vês a tua...</a:t>
            </a:r>
          </a:p>
          <a:p>
            <a:pPr marL="0" indent="0">
              <a:buNone/>
            </a:pPr>
            <a:endParaRPr lang="pt-BR" dirty="0"/>
          </a:p>
          <a:p>
            <a:pPr marL="0" indent="0">
              <a:buNone/>
            </a:pPr>
            <a:endParaRPr lang="pt-BR" dirty="0"/>
          </a:p>
          <a:p>
            <a:pPr marL="0" indent="0">
              <a:buNone/>
            </a:pPr>
            <a:r>
              <a:rPr lang="pt-BR" sz="2400" dirty="0"/>
              <a:t>                                        (</a:t>
            </a:r>
            <a:r>
              <a:rPr lang="pt-BR" sz="2400" i="1" dirty="0"/>
              <a:t>Espelho mágico</a:t>
            </a:r>
            <a:r>
              <a:rPr lang="pt-BR" sz="2400" dirty="0"/>
              <a:t>, 1951)</a:t>
            </a:r>
          </a:p>
        </p:txBody>
      </p:sp>
      <p:sp>
        <p:nvSpPr>
          <p:cNvPr id="5" name="Espaço Reservado para Texto 4">
            <a:extLst>
              <a:ext uri="{FF2B5EF4-FFF2-40B4-BE49-F238E27FC236}">
                <a16:creationId xmlns:a16="http://schemas.microsoft.com/office/drawing/2014/main" id="{8708D23C-20E3-49BF-8B31-01652828C5D3}"/>
              </a:ext>
            </a:extLst>
          </p:cNvPr>
          <p:cNvSpPr>
            <a:spLocks noGrp="1"/>
          </p:cNvSpPr>
          <p:nvPr>
            <p:ph type="body" sz="quarter" idx="3"/>
          </p:nvPr>
        </p:nvSpPr>
        <p:spPr/>
        <p:txBody>
          <a:bodyPr/>
          <a:lstStyle/>
          <a:p>
            <a:endParaRPr lang="pt-BR"/>
          </a:p>
        </p:txBody>
      </p:sp>
      <p:pic>
        <p:nvPicPr>
          <p:cNvPr id="8" name="Espaço Reservado para Conteúdo 7" descr="Foto preta e branca de homem sentado&#10;&#10;Descrição gerada automaticamente">
            <a:extLst>
              <a:ext uri="{FF2B5EF4-FFF2-40B4-BE49-F238E27FC236}">
                <a16:creationId xmlns:a16="http://schemas.microsoft.com/office/drawing/2014/main" id="{03CB409C-5618-47DA-AE3E-37997E6B404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2622184"/>
            <a:ext cx="5183188" cy="3450369"/>
          </a:xfrm>
        </p:spPr>
      </p:pic>
    </p:spTree>
    <p:extLst>
      <p:ext uri="{BB962C8B-B14F-4D97-AF65-F5344CB8AC3E}">
        <p14:creationId xmlns:p14="http://schemas.microsoft.com/office/powerpoint/2010/main" val="8617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059A3-0975-4900-A1B7-C3224EE525E9}"/>
              </a:ext>
            </a:extLst>
          </p:cNvPr>
          <p:cNvSpPr>
            <a:spLocks noGrp="1"/>
          </p:cNvSpPr>
          <p:nvPr>
            <p:ph type="title"/>
          </p:nvPr>
        </p:nvSpPr>
        <p:spPr/>
        <p:txBody>
          <a:bodyPr/>
          <a:lstStyle/>
          <a:p>
            <a:r>
              <a:rPr lang="pt-BR" i="1" dirty="0"/>
              <a:t>Sempre </a:t>
            </a:r>
          </a:p>
        </p:txBody>
      </p:sp>
      <p:sp>
        <p:nvSpPr>
          <p:cNvPr id="3" name="Espaço Reservado para Texto 2">
            <a:extLst>
              <a:ext uri="{FF2B5EF4-FFF2-40B4-BE49-F238E27FC236}">
                <a16:creationId xmlns:a16="http://schemas.microsoft.com/office/drawing/2014/main" id="{6DCE23E3-2545-4A07-BCC0-F83ADC6C0F1D}"/>
              </a:ext>
            </a:extLst>
          </p:cNvPr>
          <p:cNvSpPr>
            <a:spLocks noGrp="1"/>
          </p:cNvSpPr>
          <p:nvPr>
            <p:ph type="body" idx="1"/>
          </p:nvPr>
        </p:nvSpPr>
        <p:spPr/>
        <p:txBody>
          <a:bodyPr/>
          <a:lstStyle/>
          <a:p>
            <a:endParaRPr lang="pt-BR"/>
          </a:p>
        </p:txBody>
      </p:sp>
      <p:pic>
        <p:nvPicPr>
          <p:cNvPr id="8" name="Espaço Reservado para Conteúdo 7" descr="Tela de televisão com homem em cima de carro&#10;&#10;Descrição gerada automaticamente">
            <a:extLst>
              <a:ext uri="{FF2B5EF4-FFF2-40B4-BE49-F238E27FC236}">
                <a16:creationId xmlns:a16="http://schemas.microsoft.com/office/drawing/2014/main" id="{F76F03B9-9D88-4A9F-9F12-06B72948E24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897169"/>
            <a:ext cx="5157787" cy="2900400"/>
          </a:xfrm>
        </p:spPr>
      </p:pic>
      <p:sp>
        <p:nvSpPr>
          <p:cNvPr id="5" name="Espaço Reservado para Texto 4">
            <a:extLst>
              <a:ext uri="{FF2B5EF4-FFF2-40B4-BE49-F238E27FC236}">
                <a16:creationId xmlns:a16="http://schemas.microsoft.com/office/drawing/2014/main" id="{4FF39A1F-9FE2-487D-BC8D-9416AFA787F4}"/>
              </a:ext>
            </a:extLst>
          </p:cNvPr>
          <p:cNvSpPr>
            <a:spLocks noGrp="1"/>
          </p:cNvSpPr>
          <p:nvPr>
            <p:ph type="body" sz="quarter" idx="3"/>
          </p:nvPr>
        </p:nvSpPr>
        <p:spPr/>
        <p:txBody>
          <a:bodyPr/>
          <a:lstStyle/>
          <a:p>
            <a:endParaRPr lang="pt-BR"/>
          </a:p>
        </p:txBody>
      </p:sp>
      <p:sp>
        <p:nvSpPr>
          <p:cNvPr id="6" name="Espaço Reservado para Conteúdo 5">
            <a:extLst>
              <a:ext uri="{FF2B5EF4-FFF2-40B4-BE49-F238E27FC236}">
                <a16:creationId xmlns:a16="http://schemas.microsoft.com/office/drawing/2014/main" id="{A998E822-F61D-4C0B-A5C2-E977359C698B}"/>
              </a:ext>
            </a:extLst>
          </p:cNvPr>
          <p:cNvSpPr>
            <a:spLocks noGrp="1"/>
          </p:cNvSpPr>
          <p:nvPr>
            <p:ph sz="quarter" idx="4"/>
          </p:nvPr>
        </p:nvSpPr>
        <p:spPr>
          <a:xfrm>
            <a:off x="6019801" y="2505075"/>
            <a:ext cx="6172199" cy="3684588"/>
          </a:xfrm>
        </p:spPr>
        <p:txBody>
          <a:bodyPr>
            <a:normAutofit lnSpcReduction="10000"/>
          </a:bodyPr>
          <a:lstStyle/>
          <a:p>
            <a:pPr marL="0" indent="0">
              <a:buNone/>
            </a:pPr>
            <a:r>
              <a:rPr lang="pt-BR" sz="2400" dirty="0"/>
              <a:t>  Jamais se saberá com que meticuloso cuidado</a:t>
            </a:r>
          </a:p>
          <a:p>
            <a:pPr marL="0" indent="0">
              <a:buNone/>
            </a:pPr>
            <a:r>
              <a:rPr lang="pt-BR" sz="2400" dirty="0"/>
              <a:t>  Veio o Todo e apagou o vestígio de Tudo</a:t>
            </a:r>
          </a:p>
          <a:p>
            <a:pPr marL="0" indent="0">
              <a:buNone/>
            </a:pPr>
            <a:r>
              <a:rPr lang="pt-BR" sz="2400" dirty="0"/>
              <a:t>  E</a:t>
            </a:r>
          </a:p>
          <a:p>
            <a:pPr marL="0" indent="0">
              <a:buNone/>
            </a:pPr>
            <a:r>
              <a:rPr lang="pt-BR" sz="2400" dirty="0"/>
              <a:t>  Quando nem mais suspiros havia</a:t>
            </a:r>
          </a:p>
          <a:p>
            <a:pPr marL="0" indent="0">
              <a:buNone/>
            </a:pPr>
            <a:r>
              <a:rPr lang="pt-BR" sz="2400" dirty="0"/>
              <a:t>  Ele surgiu de um salto</a:t>
            </a:r>
          </a:p>
          <a:p>
            <a:pPr marL="0" indent="0">
              <a:buNone/>
            </a:pPr>
            <a:r>
              <a:rPr lang="pt-BR" sz="2400" dirty="0"/>
              <a:t>  Vendendo súbitos espanadores de todas as cores!</a:t>
            </a:r>
          </a:p>
          <a:p>
            <a:pPr marL="0" indent="0">
              <a:buNone/>
            </a:pPr>
            <a:endParaRPr lang="pt-BR" sz="2400" dirty="0"/>
          </a:p>
          <a:p>
            <a:pPr marL="0" indent="0">
              <a:buNone/>
            </a:pPr>
            <a:r>
              <a:rPr lang="pt-BR" sz="2000" dirty="0"/>
              <a:t>                                           (</a:t>
            </a:r>
            <a:r>
              <a:rPr lang="pt-BR" sz="2000" i="1" dirty="0"/>
              <a:t>O aprendiz de feiticeiro</a:t>
            </a:r>
            <a:r>
              <a:rPr lang="pt-BR" sz="2000" dirty="0"/>
              <a:t>, 1950)</a:t>
            </a:r>
          </a:p>
        </p:txBody>
      </p:sp>
    </p:spTree>
    <p:extLst>
      <p:ext uri="{BB962C8B-B14F-4D97-AF65-F5344CB8AC3E}">
        <p14:creationId xmlns:p14="http://schemas.microsoft.com/office/powerpoint/2010/main" val="332786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20FBC-F091-49F7-9746-DDD77FB9AB8A}"/>
              </a:ext>
            </a:extLst>
          </p:cNvPr>
          <p:cNvSpPr>
            <a:spLocks noGrp="1"/>
          </p:cNvSpPr>
          <p:nvPr>
            <p:ph type="title"/>
          </p:nvPr>
        </p:nvSpPr>
        <p:spPr/>
        <p:txBody>
          <a:bodyPr/>
          <a:lstStyle/>
          <a:p>
            <a:r>
              <a:rPr lang="pt-BR" dirty="0"/>
              <a:t>A casa e o poeta</a:t>
            </a:r>
          </a:p>
        </p:txBody>
      </p:sp>
      <p:pic>
        <p:nvPicPr>
          <p:cNvPr id="6" name="Espaço Reservado para Conteúdo 5" descr="Prédio com árvores na calçada&#10;&#10;Descrição gerada automaticamente">
            <a:extLst>
              <a:ext uri="{FF2B5EF4-FFF2-40B4-BE49-F238E27FC236}">
                <a16:creationId xmlns:a16="http://schemas.microsoft.com/office/drawing/2014/main" id="{A68A25C5-A564-4A4B-BAB6-AD41AA606BE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2307" y="1825625"/>
            <a:ext cx="5705093" cy="3799681"/>
          </a:xfrm>
        </p:spPr>
      </p:pic>
      <p:sp>
        <p:nvSpPr>
          <p:cNvPr id="4" name="Espaço Reservado para Conteúdo 3">
            <a:extLst>
              <a:ext uri="{FF2B5EF4-FFF2-40B4-BE49-F238E27FC236}">
                <a16:creationId xmlns:a16="http://schemas.microsoft.com/office/drawing/2014/main" id="{52BB48B9-1A03-4FED-9E6E-624831651293}"/>
              </a:ext>
            </a:extLst>
          </p:cNvPr>
          <p:cNvSpPr>
            <a:spLocks noGrp="1"/>
          </p:cNvSpPr>
          <p:nvPr>
            <p:ph sz="half" idx="2"/>
          </p:nvPr>
        </p:nvSpPr>
        <p:spPr>
          <a:xfrm>
            <a:off x="6324601" y="119270"/>
            <a:ext cx="5705091" cy="6573077"/>
          </a:xfrm>
        </p:spPr>
        <p:txBody>
          <a:bodyPr>
            <a:normAutofit fontScale="77500" lnSpcReduction="20000"/>
          </a:bodyPr>
          <a:lstStyle/>
          <a:p>
            <a:pPr marL="0" indent="0">
              <a:buNone/>
            </a:pPr>
            <a:r>
              <a:rPr lang="pt-BR" sz="1800" dirty="0">
                <a:solidFill>
                  <a:srgbClr val="000000"/>
                </a:solidFill>
                <a:effectLst/>
                <a:latin typeface="Arial" panose="020B0604020202020204" pitchFamily="34" charset="0"/>
                <a:ea typeface="Times New Roman" panose="02020603050405020304" pitchFamily="18" charset="0"/>
              </a:rPr>
              <a:t> </a:t>
            </a:r>
          </a:p>
          <a:p>
            <a:pPr marL="0" indent="0">
              <a:lnSpc>
                <a:spcPct val="160000"/>
              </a:lnSpc>
              <a:buNone/>
            </a:pPr>
            <a:r>
              <a:rPr lang="pt-BR" sz="1900" dirty="0">
                <a:solidFill>
                  <a:srgbClr val="000000"/>
                </a:solidFill>
                <a:effectLst/>
                <a:latin typeface="+mj-lt"/>
                <a:ea typeface="Times New Roman" panose="02020603050405020304" pitchFamily="18" charset="0"/>
              </a:rPr>
              <a:t>Mario Quintana nasceu em Alegrete, dia 30 de julho de 1906 e, com 20 anos, veio morar em Porto Alegre. Morou no Hotel Majestic de 1968 a 1980.</a:t>
            </a:r>
            <a:endParaRPr lang="pt-BR" sz="1900" dirty="0">
              <a:effectLst/>
              <a:latin typeface="+mj-lt"/>
              <a:ea typeface="Times New Roman" panose="02020603050405020304" pitchFamily="18" charset="0"/>
            </a:endParaRPr>
          </a:p>
          <a:p>
            <a:pPr marL="0" indent="0">
              <a:lnSpc>
                <a:spcPct val="160000"/>
              </a:lnSpc>
              <a:buNone/>
            </a:pPr>
            <a:r>
              <a:rPr lang="pt-BR" sz="1900" dirty="0">
                <a:solidFill>
                  <a:srgbClr val="000000"/>
                </a:solidFill>
                <a:effectLst/>
                <a:latin typeface="+mj-lt"/>
                <a:ea typeface="Times New Roman" panose="02020603050405020304" pitchFamily="18" charset="0"/>
              </a:rPr>
              <a:t>Publicou mais de 20 livros, sem contar as antologias. O primeiro, aos 34 anos, "A Rua dos </a:t>
            </a:r>
            <a:r>
              <a:rPr lang="pt-BR" sz="1900" dirty="0" err="1">
                <a:solidFill>
                  <a:srgbClr val="000000"/>
                </a:solidFill>
                <a:effectLst/>
                <a:latin typeface="+mj-lt"/>
                <a:ea typeface="Times New Roman" panose="02020603050405020304" pitchFamily="18" charset="0"/>
              </a:rPr>
              <a:t>Cataventos</a:t>
            </a:r>
            <a:r>
              <a:rPr lang="pt-BR" sz="1900" dirty="0">
                <a:solidFill>
                  <a:srgbClr val="000000"/>
                </a:solidFill>
                <a:effectLst/>
                <a:latin typeface="+mj-lt"/>
                <a:ea typeface="Times New Roman" panose="02020603050405020304" pitchFamily="18" charset="0"/>
              </a:rPr>
              <a:t>". O último, em 1990: "Velório sem Defunto". Com Sapato Florido, Pé de Pilão, Caderno H, Esconderijos do tempo, Lili inventa o mundo, consagrou-se como poeta do cotidiano e lirismo, e um dos ícones da literatura brasileira.</a:t>
            </a:r>
            <a:endParaRPr lang="pt-BR" sz="1900" dirty="0">
              <a:effectLst/>
              <a:latin typeface="+mj-lt"/>
              <a:ea typeface="Times New Roman" panose="02020603050405020304" pitchFamily="18" charset="0"/>
            </a:endParaRPr>
          </a:p>
          <a:p>
            <a:pPr marL="0" indent="0">
              <a:lnSpc>
                <a:spcPct val="160000"/>
              </a:lnSpc>
              <a:buNone/>
            </a:pPr>
            <a:r>
              <a:rPr lang="pt-BR" sz="1900" dirty="0">
                <a:solidFill>
                  <a:srgbClr val="000000"/>
                </a:solidFill>
                <a:effectLst/>
                <a:latin typeface="+mj-lt"/>
                <a:ea typeface="Times New Roman" panose="02020603050405020304" pitchFamily="18" charset="0"/>
              </a:rPr>
              <a:t>Poeta, jornalista e tradutor, trabalhou nos Jornais O Estado do Rio Grande e no Correio do Povo (com sua coluna Caderno H). Como tradutor, notabilizou-se com sua impecável tradução de Proust. Traduziu a literatura </a:t>
            </a:r>
            <a:r>
              <a:rPr lang="pt-BR" sz="1900" dirty="0" err="1">
                <a:solidFill>
                  <a:srgbClr val="000000"/>
                </a:solidFill>
                <a:effectLst/>
                <a:latin typeface="+mj-lt"/>
                <a:ea typeface="Times New Roman" panose="02020603050405020304" pitchFamily="18" charset="0"/>
              </a:rPr>
              <a:t>européia</a:t>
            </a:r>
            <a:r>
              <a:rPr lang="pt-BR" sz="1900" dirty="0">
                <a:solidFill>
                  <a:srgbClr val="000000"/>
                </a:solidFill>
                <a:effectLst/>
                <a:latin typeface="+mj-lt"/>
                <a:ea typeface="Times New Roman" panose="02020603050405020304" pitchFamily="18" charset="0"/>
              </a:rPr>
              <a:t>, como Giovani </a:t>
            </a:r>
            <a:r>
              <a:rPr lang="pt-BR" sz="1900" dirty="0" err="1">
                <a:solidFill>
                  <a:srgbClr val="000000"/>
                </a:solidFill>
                <a:effectLst/>
                <a:latin typeface="+mj-lt"/>
                <a:ea typeface="Times New Roman" panose="02020603050405020304" pitchFamily="18" charset="0"/>
              </a:rPr>
              <a:t>Papini</a:t>
            </a:r>
            <a:r>
              <a:rPr lang="pt-BR" sz="1900" dirty="0">
                <a:solidFill>
                  <a:srgbClr val="000000"/>
                </a:solidFill>
                <a:effectLst/>
                <a:latin typeface="+mj-lt"/>
                <a:ea typeface="Times New Roman" panose="02020603050405020304" pitchFamily="18" charset="0"/>
              </a:rPr>
              <a:t>, Virginia Woolf, Voltaire, entre outros.</a:t>
            </a:r>
            <a:endParaRPr lang="pt-BR" sz="1900" dirty="0">
              <a:effectLst/>
              <a:latin typeface="+mj-lt"/>
              <a:ea typeface="Times New Roman" panose="02020603050405020304" pitchFamily="18" charset="0"/>
            </a:endParaRPr>
          </a:p>
          <a:p>
            <a:pPr marL="0" indent="0">
              <a:lnSpc>
                <a:spcPct val="160000"/>
              </a:lnSpc>
              <a:buNone/>
            </a:pPr>
            <a:r>
              <a:rPr lang="pt-BR" sz="1900" dirty="0">
                <a:solidFill>
                  <a:srgbClr val="000000"/>
                </a:solidFill>
                <a:effectLst/>
                <a:latin typeface="+mj-lt"/>
                <a:ea typeface="Times New Roman" panose="02020603050405020304" pitchFamily="18" charset="0"/>
              </a:rPr>
              <a:t>Morreu em 5 de maio de 1994, aos 87 anos. Pelo governo do Estado foi imortalizado na Casa de Cultura que leva seu nome e, principalmente, pelo Quarto do Poeta, uma reconstituição fiel com móveis e objetos pessoais do escritor.</a:t>
            </a:r>
            <a:endParaRPr lang="pt-BR" sz="1900" dirty="0">
              <a:effectLst/>
              <a:latin typeface="+mj-lt"/>
              <a:ea typeface="Times New Roman" panose="02020603050405020304" pitchFamily="18" charset="0"/>
            </a:endParaRPr>
          </a:p>
          <a:p>
            <a:pPr marL="0" indent="0">
              <a:buNone/>
            </a:pPr>
            <a:endParaRPr lang="pt-BR" sz="2000" dirty="0">
              <a:effectLst/>
              <a:latin typeface="+mj-lt"/>
              <a:ea typeface="Times New Roman" panose="02020603050405020304" pitchFamily="18" charset="0"/>
            </a:endParaRPr>
          </a:p>
          <a:p>
            <a:endParaRPr lang="pt-BR" dirty="0"/>
          </a:p>
        </p:txBody>
      </p:sp>
    </p:spTree>
    <p:extLst>
      <p:ext uri="{BB962C8B-B14F-4D97-AF65-F5344CB8AC3E}">
        <p14:creationId xmlns:p14="http://schemas.microsoft.com/office/powerpoint/2010/main" val="189962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Homem em pé na frente de um prédio&#10;&#10;Descrição gerada automaticamente">
            <a:extLst>
              <a:ext uri="{FF2B5EF4-FFF2-40B4-BE49-F238E27FC236}">
                <a16:creationId xmlns:a16="http://schemas.microsoft.com/office/drawing/2014/main" id="{32E422D9-A062-45AC-B516-077C4E4E7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957262"/>
            <a:ext cx="7620000" cy="4943475"/>
          </a:xfrm>
          <a:prstGeom prst="rect">
            <a:avLst/>
          </a:prstGeom>
        </p:spPr>
      </p:pic>
    </p:spTree>
    <p:extLst>
      <p:ext uri="{BB962C8B-B14F-4D97-AF65-F5344CB8AC3E}">
        <p14:creationId xmlns:p14="http://schemas.microsoft.com/office/powerpoint/2010/main" val="429107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474FC-DD7D-4D0E-AE6D-0DCA0DD801A4}"/>
              </a:ext>
            </a:extLst>
          </p:cNvPr>
          <p:cNvSpPr>
            <a:spLocks noGrp="1"/>
          </p:cNvSpPr>
          <p:nvPr>
            <p:ph type="title"/>
          </p:nvPr>
        </p:nvSpPr>
        <p:spPr>
          <a:xfrm>
            <a:off x="838200" y="279401"/>
            <a:ext cx="10515600" cy="1079500"/>
          </a:xfrm>
        </p:spPr>
        <p:txBody>
          <a:bodyPr>
            <a:normAutofit fontScale="90000"/>
          </a:bodyPr>
          <a:lstStyle/>
          <a:p>
            <a:r>
              <a:rPr lang="pt-BR" i="1" dirty="0"/>
              <a:t>Casas </a:t>
            </a:r>
            <a:br>
              <a:rPr lang="pt-BR" i="1" dirty="0"/>
            </a:br>
            <a:r>
              <a:rPr lang="pt-BR" i="1" dirty="0"/>
              <a:t>                                                                  </a:t>
            </a:r>
            <a:r>
              <a:rPr lang="pt-BR" sz="2000" dirty="0"/>
              <a:t>PARA CECÍLIA MEIRELLES</a:t>
            </a:r>
            <a:br>
              <a:rPr lang="pt-BR" dirty="0"/>
            </a:br>
            <a:endParaRPr lang="pt-BR" sz="1800" dirty="0"/>
          </a:p>
        </p:txBody>
      </p:sp>
      <p:sp>
        <p:nvSpPr>
          <p:cNvPr id="3" name="Espaço Reservado para Conteúdo 2">
            <a:extLst>
              <a:ext uri="{FF2B5EF4-FFF2-40B4-BE49-F238E27FC236}">
                <a16:creationId xmlns:a16="http://schemas.microsoft.com/office/drawing/2014/main" id="{659433A1-03C0-44CD-96C0-77F21205F8FE}"/>
              </a:ext>
            </a:extLst>
          </p:cNvPr>
          <p:cNvSpPr>
            <a:spLocks noGrp="1"/>
          </p:cNvSpPr>
          <p:nvPr>
            <p:ph idx="1"/>
          </p:nvPr>
        </p:nvSpPr>
        <p:spPr>
          <a:xfrm>
            <a:off x="838200" y="1244600"/>
            <a:ext cx="10515600" cy="5473699"/>
          </a:xfrm>
        </p:spPr>
        <p:txBody>
          <a:bodyPr>
            <a:normAutofit fontScale="85000" lnSpcReduction="20000"/>
          </a:bodyPr>
          <a:lstStyle/>
          <a:p>
            <a:pPr marL="0" indent="0">
              <a:buNone/>
            </a:pPr>
            <a:r>
              <a:rPr lang="pt-BR" sz="2000" dirty="0">
                <a:latin typeface="+mj-lt"/>
              </a:rPr>
              <a:t>A casa de </a:t>
            </a:r>
            <a:r>
              <a:rPr lang="pt-BR" sz="2000" dirty="0" err="1">
                <a:latin typeface="+mj-lt"/>
              </a:rPr>
              <a:t>Herédia</a:t>
            </a:r>
            <a:r>
              <a:rPr lang="pt-BR" sz="2000" dirty="0">
                <a:latin typeface="+mj-lt"/>
              </a:rPr>
              <a:t>, com grandes sonetos dependurados como panóplias</a:t>
            </a:r>
          </a:p>
          <a:p>
            <a:pPr marL="0" indent="0">
              <a:buNone/>
            </a:pPr>
            <a:r>
              <a:rPr lang="pt-BR" sz="2000" dirty="0">
                <a:latin typeface="+mj-lt"/>
              </a:rPr>
              <a:t>E escadarias de terceiro ato,</a:t>
            </a:r>
          </a:p>
          <a:p>
            <a:pPr marL="0" indent="0">
              <a:buNone/>
            </a:pPr>
            <a:r>
              <a:rPr lang="pt-BR" sz="2000" dirty="0">
                <a:latin typeface="+mj-lt"/>
              </a:rPr>
              <a:t>A casa de Rimbaud, com portas súbitas e enganosos</a:t>
            </a:r>
          </a:p>
          <a:p>
            <a:pPr marL="0" indent="0">
              <a:buNone/>
            </a:pPr>
            <a:r>
              <a:rPr lang="pt-BR" sz="2000" dirty="0">
                <a:latin typeface="+mj-lt"/>
              </a:rPr>
              <a:t>     corredores, casa-diligência-navio-aeronave-pano,</a:t>
            </a:r>
          </a:p>
          <a:p>
            <a:pPr marL="0" indent="0">
              <a:buNone/>
            </a:pPr>
            <a:r>
              <a:rPr lang="pt-BR" sz="2000" dirty="0">
                <a:latin typeface="+mj-lt"/>
              </a:rPr>
              <a:t>     onde só não se perdem os sonâmbulos e os</a:t>
            </a:r>
          </a:p>
          <a:p>
            <a:pPr marL="0" indent="0">
              <a:buNone/>
            </a:pPr>
            <a:r>
              <a:rPr lang="pt-BR" sz="2000" dirty="0">
                <a:latin typeface="+mj-lt"/>
              </a:rPr>
              <a:t>     copos de dados, </a:t>
            </a:r>
          </a:p>
          <a:p>
            <a:pPr marL="0" indent="0">
              <a:buNone/>
            </a:pPr>
            <a:r>
              <a:rPr lang="pt-BR" sz="2000" dirty="0">
                <a:latin typeface="+mj-lt"/>
              </a:rPr>
              <a:t>A casa de Apollinaire, cheia de reis de França e</a:t>
            </a:r>
          </a:p>
          <a:p>
            <a:pPr marL="0" indent="0">
              <a:buNone/>
            </a:pPr>
            <a:r>
              <a:rPr lang="pt-BR" sz="2000" dirty="0">
                <a:latin typeface="+mj-lt"/>
              </a:rPr>
              <a:t>      valetes e damas dos quatro naipes e onde a</a:t>
            </a:r>
          </a:p>
          <a:p>
            <a:pPr marL="0" indent="0">
              <a:buNone/>
            </a:pPr>
            <a:r>
              <a:rPr lang="pt-BR" sz="2000" dirty="0">
                <a:latin typeface="+mj-lt"/>
              </a:rPr>
              <a:t>      gente quebra admiráveis vasos barrocos correndo</a:t>
            </a:r>
          </a:p>
          <a:p>
            <a:pPr marL="0" indent="0">
              <a:buNone/>
            </a:pPr>
            <a:r>
              <a:rPr lang="pt-BR" sz="2000" dirty="0">
                <a:latin typeface="+mj-lt"/>
              </a:rPr>
              <a:t>      atrás de pastorinhas do século XVIII,</a:t>
            </a:r>
          </a:p>
          <a:p>
            <a:pPr marL="0" indent="0">
              <a:buNone/>
            </a:pPr>
            <a:r>
              <a:rPr lang="pt-BR" sz="2000" dirty="0">
                <a:latin typeface="+mj-lt"/>
              </a:rPr>
              <a:t>A casa de William Blake, onde é perigoso a gente entrar,</a:t>
            </a:r>
          </a:p>
          <a:p>
            <a:pPr marL="0" indent="0">
              <a:buNone/>
            </a:pPr>
            <a:r>
              <a:rPr lang="pt-BR" sz="2000" dirty="0">
                <a:latin typeface="+mj-lt"/>
              </a:rPr>
              <a:t>      porque pode nunca mais sair de lá,</a:t>
            </a:r>
          </a:p>
          <a:p>
            <a:pPr marL="0" indent="0">
              <a:buNone/>
            </a:pPr>
            <a:r>
              <a:rPr lang="pt-BR" sz="2000" dirty="0">
                <a:latin typeface="+mj-lt"/>
              </a:rPr>
              <a:t>A casa de Cecília, que fica sempre noutra parte...</a:t>
            </a:r>
          </a:p>
          <a:p>
            <a:pPr marL="0" indent="0">
              <a:buNone/>
            </a:pPr>
            <a:r>
              <a:rPr lang="pt-BR" sz="2000" dirty="0">
                <a:latin typeface="+mj-lt"/>
              </a:rPr>
              <a:t>E a casa de João-José, que fica no fundo de um</a:t>
            </a:r>
          </a:p>
          <a:p>
            <a:pPr marL="0" indent="0">
              <a:buNone/>
            </a:pPr>
            <a:r>
              <a:rPr lang="pt-BR" sz="2000" dirty="0">
                <a:latin typeface="+mj-lt"/>
              </a:rPr>
              <a:t>      poço, e que não é propriamente casa, mas uma</a:t>
            </a:r>
          </a:p>
          <a:p>
            <a:pPr marL="0" indent="0">
              <a:buNone/>
            </a:pPr>
            <a:r>
              <a:rPr lang="pt-BR" sz="2000" dirty="0">
                <a:latin typeface="+mj-lt"/>
              </a:rPr>
              <a:t>      sala de espera no fundo do poço.</a:t>
            </a:r>
          </a:p>
          <a:p>
            <a:pPr marL="0" indent="0">
              <a:buNone/>
            </a:pPr>
            <a:r>
              <a:rPr lang="pt-BR" sz="2000" dirty="0"/>
              <a:t>                                                                                                                                                           (</a:t>
            </a:r>
            <a:r>
              <a:rPr lang="pt-BR" sz="2000" i="1" dirty="0"/>
              <a:t>O aprendiz de feiticeiro</a:t>
            </a:r>
            <a:r>
              <a:rPr lang="pt-BR" sz="2000" dirty="0"/>
              <a:t>, 1950)</a:t>
            </a:r>
            <a:endParaRPr lang="pt-BR" sz="2000" dirty="0">
              <a:latin typeface="+mj-lt"/>
            </a:endParaRPr>
          </a:p>
        </p:txBody>
      </p:sp>
    </p:spTree>
    <p:extLst>
      <p:ext uri="{BB962C8B-B14F-4D97-AF65-F5344CB8AC3E}">
        <p14:creationId xmlns:p14="http://schemas.microsoft.com/office/powerpoint/2010/main" val="209397001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F3182B963D34942ABA257F615DC8BEF" ma:contentTypeVersion="5" ma:contentTypeDescription="Crie um novo documento." ma:contentTypeScope="" ma:versionID="412eb55538aff8f536fe7fc67f24939b">
  <xsd:schema xmlns:xsd="http://www.w3.org/2001/XMLSchema" xmlns:xs="http://www.w3.org/2001/XMLSchema" xmlns:p="http://schemas.microsoft.com/office/2006/metadata/properties" xmlns:ns3="3bb9bd5f-9942-420f-972f-37f3f0b7204b" xmlns:ns4="204dcbe0-e4de-470d-bb6f-b582322329f9" targetNamespace="http://schemas.microsoft.com/office/2006/metadata/properties" ma:root="true" ma:fieldsID="a064b55b4a1f83f9cc01781771ca079b" ns3:_="" ns4:_="">
    <xsd:import namespace="3bb9bd5f-9942-420f-972f-37f3f0b7204b"/>
    <xsd:import namespace="204dcbe0-e4de-470d-bb6f-b582322329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9bd5f-9942-420f-972f-37f3f0b72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4dcbe0-e4de-470d-bb6f-b582322329f9"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SharingHintHash" ma:index="12" nillable="true" ma:displayName="Hash de Dica de Compartilhament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231861-F431-4485-9420-4B4EEC120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9bd5f-9942-420f-972f-37f3f0b7204b"/>
    <ds:schemaRef ds:uri="204dcbe0-e4de-470d-bb6f-b582322329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F64D61-44CC-4146-9725-9B98CD71B2E1}">
  <ds:schemaRefs>
    <ds:schemaRef ds:uri="http://schemas.microsoft.com/sharepoint/v3/contenttype/forms"/>
  </ds:schemaRefs>
</ds:datastoreItem>
</file>

<file path=customXml/itemProps3.xml><?xml version="1.0" encoding="utf-8"?>
<ds:datastoreItem xmlns:ds="http://schemas.openxmlformats.org/officeDocument/2006/customXml" ds:itemID="{1E5C6445-A8C6-4867-B68D-8CA8B0F59015}">
  <ds:schemaRefs>
    <ds:schemaRef ds:uri="http://schemas.microsoft.com/office/2006/documentManagement/types"/>
    <ds:schemaRef ds:uri="3bb9bd5f-9942-420f-972f-37f3f0b7204b"/>
    <ds:schemaRef ds:uri="http://purl.org/dc/dcmitype/"/>
    <ds:schemaRef ds:uri="http://purl.org/dc/terms/"/>
    <ds:schemaRef ds:uri="http://schemas.microsoft.com/office/infopath/2007/PartnerControls"/>
    <ds:schemaRef ds:uri="http://schemas.microsoft.com/office/2006/metadata/properties"/>
    <ds:schemaRef ds:uri="204dcbe0-e4de-470d-bb6f-b582322329f9"/>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Mario Quintana</Template>
  <TotalTime>58</TotalTime>
  <Words>1772</Words>
  <Application>Microsoft Office PowerPoint</Application>
  <PresentationFormat>Widescreen</PresentationFormat>
  <Paragraphs>117</Paragraphs>
  <Slides>21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21</vt:i4>
      </vt:variant>
    </vt:vector>
  </HeadingPairs>
  <TitlesOfParts>
    <vt:vector size="25" baseType="lpstr">
      <vt:lpstr>Arial</vt:lpstr>
      <vt:lpstr>Calibri</vt:lpstr>
      <vt:lpstr>Calibri Light</vt:lpstr>
      <vt:lpstr>Tema do Office</vt:lpstr>
      <vt:lpstr>Mario Quintana</vt:lpstr>
      <vt:lpstr>               O que o vento não levou</vt:lpstr>
      <vt:lpstr>Apresentação do PowerPoint</vt:lpstr>
      <vt:lpstr>Apresentação do PowerPoint</vt:lpstr>
      <vt:lpstr>Da sátira</vt:lpstr>
      <vt:lpstr>Sempre </vt:lpstr>
      <vt:lpstr>A casa e o poeta</vt:lpstr>
      <vt:lpstr>Apresentação do PowerPoint</vt:lpstr>
      <vt:lpstr>Casas                                                                    PARA CECÍLIA MEIRELLES </vt:lpstr>
      <vt:lpstr>Apresentação do PowerPoint</vt:lpstr>
      <vt:lpstr>                                         A Rua dos Cataventos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Mario Quintana</dc:title>
  <dc:creator>Gisela De Moraes Rodrigues</dc:creator>
  <cp:lastModifiedBy>Gisela De Moraes Rodrigues</cp:lastModifiedBy>
  <cp:revision>9</cp:revision>
  <dcterms:created xsi:type="dcterms:W3CDTF">2021-12-14T00:41:23Z</dcterms:created>
  <dcterms:modified xsi:type="dcterms:W3CDTF">2021-12-14T23:16:57Z</dcterms:modified>
</cp:coreProperties>
</file>