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58" r:id="rId3"/>
    <p:sldId id="285" r:id="rId4"/>
    <p:sldId id="261" r:id="rId5"/>
    <p:sldId id="262" r:id="rId6"/>
    <p:sldId id="304" r:id="rId7"/>
    <p:sldId id="305" r:id="rId8"/>
    <p:sldId id="306" r:id="rId9"/>
    <p:sldId id="298" r:id="rId10"/>
    <p:sldId id="307" r:id="rId11"/>
    <p:sldId id="259" r:id="rId12"/>
    <p:sldId id="266" r:id="rId13"/>
    <p:sldId id="309" r:id="rId14"/>
    <p:sldId id="308" r:id="rId15"/>
    <p:sldId id="270" r:id="rId16"/>
    <p:sldId id="271" r:id="rId17"/>
    <p:sldId id="274" r:id="rId18"/>
    <p:sldId id="290" r:id="rId19"/>
    <p:sldId id="282" r:id="rId20"/>
    <p:sldId id="310" r:id="rId21"/>
    <p:sldId id="283" r:id="rId22"/>
    <p:sldId id="311" r:id="rId23"/>
    <p:sldId id="260" r:id="rId24"/>
    <p:sldId id="312" r:id="rId25"/>
    <p:sldId id="313" r:id="rId26"/>
    <p:sldId id="314" r:id="rId27"/>
    <p:sldId id="278" r:id="rId28"/>
    <p:sldId id="31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C4D"/>
    <a:srgbClr val="1C75A5"/>
    <a:srgbClr val="161616"/>
    <a:srgbClr val="1D77A6"/>
    <a:srgbClr val="2F8EB8"/>
    <a:srgbClr val="AB6262"/>
    <a:srgbClr val="0D6195"/>
    <a:srgbClr val="B7BFCD"/>
    <a:srgbClr val="3A9CC4"/>
    <a:srgbClr val="176F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681FC3-2684-466A-AD41-DE3442AC6A6E}" type="datetimeFigureOut">
              <a:rPr lang="pt-BR" smtClean="0"/>
              <a:t>24/05/2021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50C75-7E21-4450-AB6E-4062E31B51A0}" type="slidenum">
              <a:rPr lang="pt-BR" smtClean="0"/>
              <a:t>‹nº›</a:t>
            </a:fld>
            <a:endParaRPr lang="pt-BR"/>
          </a:p>
        </p:txBody>
      </p:sp>
    </p:spTree>
    <p:extLst>
      <p:ext uri="{BB962C8B-B14F-4D97-AF65-F5344CB8AC3E}">
        <p14:creationId xmlns:p14="http://schemas.microsoft.com/office/powerpoint/2010/main" val="398823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1</a:t>
            </a:fld>
            <a:endParaRPr lang="pt-BR"/>
          </a:p>
        </p:txBody>
      </p:sp>
    </p:spTree>
    <p:extLst>
      <p:ext uri="{BB962C8B-B14F-4D97-AF65-F5344CB8AC3E}">
        <p14:creationId xmlns:p14="http://schemas.microsoft.com/office/powerpoint/2010/main" val="358722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10</a:t>
            </a:fld>
            <a:endParaRPr lang="pt-BR"/>
          </a:p>
        </p:txBody>
      </p:sp>
    </p:spTree>
    <p:extLst>
      <p:ext uri="{BB962C8B-B14F-4D97-AF65-F5344CB8AC3E}">
        <p14:creationId xmlns:p14="http://schemas.microsoft.com/office/powerpoint/2010/main" val="827294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11</a:t>
            </a:fld>
            <a:endParaRPr lang="pt-BR"/>
          </a:p>
        </p:txBody>
      </p:sp>
    </p:spTree>
    <p:extLst>
      <p:ext uri="{BB962C8B-B14F-4D97-AF65-F5344CB8AC3E}">
        <p14:creationId xmlns:p14="http://schemas.microsoft.com/office/powerpoint/2010/main" val="743417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buFont typeface="Arial" panose="020B0604020202020204" pitchFamily="34" charset="0"/>
              <a:buNone/>
            </a:pPr>
            <a:endParaRPr lang="pt-BR"/>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12</a:t>
            </a:fld>
            <a:endParaRPr lang="pt-BR"/>
          </a:p>
        </p:txBody>
      </p:sp>
    </p:spTree>
    <p:extLst>
      <p:ext uri="{BB962C8B-B14F-4D97-AF65-F5344CB8AC3E}">
        <p14:creationId xmlns:p14="http://schemas.microsoft.com/office/powerpoint/2010/main" val="2306282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buFont typeface="Arial" panose="020B0604020202020204" pitchFamily="34" charset="0"/>
              <a:buNone/>
            </a:pPr>
            <a:endParaRPr lang="pt-BR"/>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13</a:t>
            </a:fld>
            <a:endParaRPr lang="pt-BR"/>
          </a:p>
        </p:txBody>
      </p:sp>
    </p:spTree>
    <p:extLst>
      <p:ext uri="{BB962C8B-B14F-4D97-AF65-F5344CB8AC3E}">
        <p14:creationId xmlns:p14="http://schemas.microsoft.com/office/powerpoint/2010/main" val="2285020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buFont typeface="Arial" panose="020B0604020202020204" pitchFamily="34" charset="0"/>
              <a:buNone/>
            </a:pPr>
            <a:endParaRPr lang="pt-BR"/>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14</a:t>
            </a:fld>
            <a:endParaRPr lang="pt-BR"/>
          </a:p>
        </p:txBody>
      </p:sp>
    </p:spTree>
    <p:extLst>
      <p:ext uri="{BB962C8B-B14F-4D97-AF65-F5344CB8AC3E}">
        <p14:creationId xmlns:p14="http://schemas.microsoft.com/office/powerpoint/2010/main" val="796515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buFont typeface="Arial" panose="020B0604020202020204" pitchFamily="34" charset="0"/>
              <a:buNone/>
            </a:pPr>
            <a:endParaRPr lang="pt-BR"/>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15</a:t>
            </a:fld>
            <a:endParaRPr lang="pt-BR"/>
          </a:p>
        </p:txBody>
      </p:sp>
    </p:spTree>
    <p:extLst>
      <p:ext uri="{BB962C8B-B14F-4D97-AF65-F5344CB8AC3E}">
        <p14:creationId xmlns:p14="http://schemas.microsoft.com/office/powerpoint/2010/main" val="4212562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16</a:t>
            </a:fld>
            <a:endParaRPr lang="pt-BR"/>
          </a:p>
        </p:txBody>
      </p:sp>
    </p:spTree>
    <p:extLst>
      <p:ext uri="{BB962C8B-B14F-4D97-AF65-F5344CB8AC3E}">
        <p14:creationId xmlns:p14="http://schemas.microsoft.com/office/powerpoint/2010/main" val="1990668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18</a:t>
            </a:fld>
            <a:endParaRPr lang="pt-BR"/>
          </a:p>
        </p:txBody>
      </p:sp>
    </p:spTree>
    <p:extLst>
      <p:ext uri="{BB962C8B-B14F-4D97-AF65-F5344CB8AC3E}">
        <p14:creationId xmlns:p14="http://schemas.microsoft.com/office/powerpoint/2010/main" val="3907419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19</a:t>
            </a:fld>
            <a:endParaRPr lang="pt-BR"/>
          </a:p>
        </p:txBody>
      </p:sp>
    </p:spTree>
    <p:extLst>
      <p:ext uri="{BB962C8B-B14F-4D97-AF65-F5344CB8AC3E}">
        <p14:creationId xmlns:p14="http://schemas.microsoft.com/office/powerpoint/2010/main" val="718245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20</a:t>
            </a:fld>
            <a:endParaRPr lang="pt-BR"/>
          </a:p>
        </p:txBody>
      </p:sp>
    </p:spTree>
    <p:extLst>
      <p:ext uri="{BB962C8B-B14F-4D97-AF65-F5344CB8AC3E}">
        <p14:creationId xmlns:p14="http://schemas.microsoft.com/office/powerpoint/2010/main" val="292789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2</a:t>
            </a:fld>
            <a:endParaRPr lang="pt-BR"/>
          </a:p>
        </p:txBody>
      </p:sp>
    </p:spTree>
    <p:extLst>
      <p:ext uri="{BB962C8B-B14F-4D97-AF65-F5344CB8AC3E}">
        <p14:creationId xmlns:p14="http://schemas.microsoft.com/office/powerpoint/2010/main" val="576761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21</a:t>
            </a:fld>
            <a:endParaRPr lang="pt-BR"/>
          </a:p>
        </p:txBody>
      </p:sp>
    </p:spTree>
    <p:extLst>
      <p:ext uri="{BB962C8B-B14F-4D97-AF65-F5344CB8AC3E}">
        <p14:creationId xmlns:p14="http://schemas.microsoft.com/office/powerpoint/2010/main" val="2503688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22</a:t>
            </a:fld>
            <a:endParaRPr lang="pt-BR"/>
          </a:p>
        </p:txBody>
      </p:sp>
    </p:spTree>
    <p:extLst>
      <p:ext uri="{BB962C8B-B14F-4D97-AF65-F5344CB8AC3E}">
        <p14:creationId xmlns:p14="http://schemas.microsoft.com/office/powerpoint/2010/main" val="877569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23</a:t>
            </a:fld>
            <a:endParaRPr lang="pt-BR"/>
          </a:p>
        </p:txBody>
      </p:sp>
    </p:spTree>
    <p:extLst>
      <p:ext uri="{BB962C8B-B14F-4D97-AF65-F5344CB8AC3E}">
        <p14:creationId xmlns:p14="http://schemas.microsoft.com/office/powerpoint/2010/main" val="2624090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24</a:t>
            </a:fld>
            <a:endParaRPr lang="pt-BR"/>
          </a:p>
        </p:txBody>
      </p:sp>
    </p:spTree>
    <p:extLst>
      <p:ext uri="{BB962C8B-B14F-4D97-AF65-F5344CB8AC3E}">
        <p14:creationId xmlns:p14="http://schemas.microsoft.com/office/powerpoint/2010/main" val="3318497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25</a:t>
            </a:fld>
            <a:endParaRPr lang="pt-BR"/>
          </a:p>
        </p:txBody>
      </p:sp>
    </p:spTree>
    <p:extLst>
      <p:ext uri="{BB962C8B-B14F-4D97-AF65-F5344CB8AC3E}">
        <p14:creationId xmlns:p14="http://schemas.microsoft.com/office/powerpoint/2010/main" val="1904836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26</a:t>
            </a:fld>
            <a:endParaRPr lang="pt-BR"/>
          </a:p>
        </p:txBody>
      </p:sp>
    </p:spTree>
    <p:extLst>
      <p:ext uri="{BB962C8B-B14F-4D97-AF65-F5344CB8AC3E}">
        <p14:creationId xmlns:p14="http://schemas.microsoft.com/office/powerpoint/2010/main" val="2091916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27</a:t>
            </a:fld>
            <a:endParaRPr lang="pt-BR"/>
          </a:p>
        </p:txBody>
      </p:sp>
    </p:spTree>
    <p:extLst>
      <p:ext uri="{BB962C8B-B14F-4D97-AF65-F5344CB8AC3E}">
        <p14:creationId xmlns:p14="http://schemas.microsoft.com/office/powerpoint/2010/main" val="3427494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28</a:t>
            </a:fld>
            <a:endParaRPr lang="pt-BR"/>
          </a:p>
        </p:txBody>
      </p:sp>
    </p:spTree>
    <p:extLst>
      <p:ext uri="{BB962C8B-B14F-4D97-AF65-F5344CB8AC3E}">
        <p14:creationId xmlns:p14="http://schemas.microsoft.com/office/powerpoint/2010/main" val="392464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buFont typeface="Arial" panose="020B0604020202020204" pitchFamily="34" charset="0"/>
              <a:buNone/>
            </a:pPr>
            <a:endParaRPr lang="pt-BR"/>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3</a:t>
            </a:fld>
            <a:endParaRPr lang="pt-BR"/>
          </a:p>
        </p:txBody>
      </p:sp>
    </p:spTree>
    <p:extLst>
      <p:ext uri="{BB962C8B-B14F-4D97-AF65-F5344CB8AC3E}">
        <p14:creationId xmlns:p14="http://schemas.microsoft.com/office/powerpoint/2010/main" val="2257775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buFont typeface="Arial" panose="020B0604020202020204" pitchFamily="34" charset="0"/>
              <a:buNone/>
            </a:pPr>
            <a:endParaRPr lang="pt-BR"/>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4</a:t>
            </a:fld>
            <a:endParaRPr lang="pt-BR"/>
          </a:p>
        </p:txBody>
      </p:sp>
    </p:spTree>
    <p:extLst>
      <p:ext uri="{BB962C8B-B14F-4D97-AF65-F5344CB8AC3E}">
        <p14:creationId xmlns:p14="http://schemas.microsoft.com/office/powerpoint/2010/main" val="2049932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5</a:t>
            </a:fld>
            <a:endParaRPr lang="pt-BR"/>
          </a:p>
        </p:txBody>
      </p:sp>
    </p:spTree>
    <p:extLst>
      <p:ext uri="{BB962C8B-B14F-4D97-AF65-F5344CB8AC3E}">
        <p14:creationId xmlns:p14="http://schemas.microsoft.com/office/powerpoint/2010/main" val="1085320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6</a:t>
            </a:fld>
            <a:endParaRPr lang="pt-BR"/>
          </a:p>
        </p:txBody>
      </p:sp>
    </p:spTree>
    <p:extLst>
      <p:ext uri="{BB962C8B-B14F-4D97-AF65-F5344CB8AC3E}">
        <p14:creationId xmlns:p14="http://schemas.microsoft.com/office/powerpoint/2010/main" val="2501692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7</a:t>
            </a:fld>
            <a:endParaRPr lang="pt-BR"/>
          </a:p>
        </p:txBody>
      </p:sp>
    </p:spTree>
    <p:extLst>
      <p:ext uri="{BB962C8B-B14F-4D97-AF65-F5344CB8AC3E}">
        <p14:creationId xmlns:p14="http://schemas.microsoft.com/office/powerpoint/2010/main" val="3242217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8</a:t>
            </a:fld>
            <a:endParaRPr lang="pt-BR"/>
          </a:p>
        </p:txBody>
      </p:sp>
    </p:spTree>
    <p:extLst>
      <p:ext uri="{BB962C8B-B14F-4D97-AF65-F5344CB8AC3E}">
        <p14:creationId xmlns:p14="http://schemas.microsoft.com/office/powerpoint/2010/main" val="941139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E250C75-7E21-4450-AB6E-4062E31B51A0}" type="slidenum">
              <a:rPr lang="pt-BR" smtClean="0"/>
              <a:t>9</a:t>
            </a:fld>
            <a:endParaRPr lang="pt-BR"/>
          </a:p>
        </p:txBody>
      </p:sp>
    </p:spTree>
    <p:extLst>
      <p:ext uri="{BB962C8B-B14F-4D97-AF65-F5344CB8AC3E}">
        <p14:creationId xmlns:p14="http://schemas.microsoft.com/office/powerpoint/2010/main" val="2676042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pt-BR"/>
              <a:t>Clique para editar o título Mestre</a:t>
            </a:r>
            <a:endParaRPr lang="en-US"/>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Date Placeholder 2"/>
          <p:cNvSpPr>
            <a:spLocks noGrp="1"/>
          </p:cNvSpPr>
          <p:nvPr>
            <p:ph type="dt" sz="half" idx="10"/>
          </p:nvPr>
        </p:nvSpPr>
        <p:spPr/>
        <p:txBody>
          <a:bodyPr/>
          <a:lstStyle/>
          <a:p>
            <a:fld id="{B61BEF0D-F0BB-DE4B-95CE-6DB70DBA9567}" type="datetimeFigureOut">
              <a:rPr lang="en-US" dirty="0"/>
              <a:pPr/>
              <a:t>5/24/2021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pt-BR"/>
              <a:t>Clique para editar o título Mestre</a:t>
            </a:r>
            <a:endParaRPr lang="en-US"/>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pt-BR"/>
              <a:t>Clique para editar o título Mestre</a:t>
            </a:r>
            <a:endParaRPr lang="en-US"/>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pt-BR"/>
              <a:t>Clique para editar o título Mestre</a:t>
            </a:r>
            <a:endParaRPr lang="en-US"/>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684211" y="685800"/>
            <a:ext cx="4937655" cy="361526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5808133" y="685801"/>
            <a:ext cx="4934479" cy="3615266"/>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pPr/>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pPr/>
              <a:t>5/24/2021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5/24/2021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pt-BR"/>
              <a:t>Clique para editar o título Mestre</a:t>
            </a:r>
            <a:endParaRPr lang="en-US"/>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dirty="0"/>
              <a:pPr/>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pt-BR"/>
              <a:t>Clique para editar o título Mestre</a:t>
            </a:r>
            <a:endParaRPr lang="en-US"/>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dirty="0"/>
              <a:pPr/>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pt-BR"/>
              <a:t>Clique para editar o título Mestre</a:t>
            </a:r>
            <a:endParaRPr lang="en-US"/>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5/24/2021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0.xml"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1.xml"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2.xml" /><Relationship Id="rId1" Type="http://schemas.openxmlformats.org/officeDocument/2006/relationships/slideLayout" Target="../slideLayouts/slideLayout3.xml" /><Relationship Id="rId4" Type="http://schemas.microsoft.com/office/2007/relationships/hdphoto" Target="../media/hdphoto1.wdp" /></Relationships>
</file>

<file path=ppt/slides/_rels/slide1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3.xml" /><Relationship Id="rId1" Type="http://schemas.openxmlformats.org/officeDocument/2006/relationships/slideLayout" Target="../slideLayouts/slideLayout3.xml" /><Relationship Id="rId4" Type="http://schemas.microsoft.com/office/2007/relationships/hdphoto" Target="../media/hdphoto1.wdp" /></Relationships>
</file>

<file path=ppt/slides/_rels/slide1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4.xml" /><Relationship Id="rId1" Type="http://schemas.openxmlformats.org/officeDocument/2006/relationships/slideLayout" Target="../slideLayouts/slideLayout3.xml" /><Relationship Id="rId4" Type="http://schemas.microsoft.com/office/2007/relationships/hdphoto" Target="../media/hdphoto1.wdp" /></Relationships>
</file>

<file path=ppt/slides/_rels/slide1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5.xml" /><Relationship Id="rId1" Type="http://schemas.openxmlformats.org/officeDocument/2006/relationships/slideLayout" Target="../slideLayouts/slideLayout3.xml" /><Relationship Id="rId4" Type="http://schemas.microsoft.com/office/2007/relationships/hdphoto" Target="../media/hdphoto2.wdp" /></Relationships>
</file>

<file path=ppt/slides/_rels/slide1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6.xml" /><Relationship Id="rId1" Type="http://schemas.openxmlformats.org/officeDocument/2006/relationships/slideLayout" Target="../slideLayouts/slideLayout3.xml" /><Relationship Id="rId5" Type="http://schemas.openxmlformats.org/officeDocument/2006/relationships/image" Target="../media/image6.jpeg" /><Relationship Id="rId4" Type="http://schemas.microsoft.com/office/2007/relationships/hdphoto" Target="../media/hdphoto2.wdp" /></Relationships>
</file>

<file path=ppt/slides/_rels/slide17.xml.rels><?xml version="1.0" encoding="UTF-8" standalone="yes"?>
<Relationships xmlns="http://schemas.openxmlformats.org/package/2006/relationships"><Relationship Id="rId3" Type="http://schemas.microsoft.com/office/2007/relationships/hdphoto" Target="../media/hdphoto3.wdp" /><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7.xml" /><Relationship Id="rId1" Type="http://schemas.openxmlformats.org/officeDocument/2006/relationships/slideLayout" Target="../slideLayouts/slideLayout3.xml" /><Relationship Id="rId4" Type="http://schemas.microsoft.com/office/2007/relationships/hdphoto" Target="../media/hdphoto4.wdp" /></Relationships>
</file>

<file path=ppt/slides/_rels/slide19.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18.xml" /><Relationship Id="rId1" Type="http://schemas.openxmlformats.org/officeDocument/2006/relationships/slideLayout" Target="../slideLayouts/slideLayout3.xml" /><Relationship Id="rId6" Type="http://schemas.openxmlformats.org/officeDocument/2006/relationships/image" Target="../media/image11.png" /><Relationship Id="rId5" Type="http://schemas.microsoft.com/office/2007/relationships/hdphoto" Target="../media/hdphoto5.wdp" /><Relationship Id="rId4" Type="http://schemas.openxmlformats.org/officeDocument/2006/relationships/image" Target="../media/image10.png" /></Relationships>
</file>

<file path=ppt/slides/_rels/slide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19.xml" /><Relationship Id="rId1" Type="http://schemas.openxmlformats.org/officeDocument/2006/relationships/slideLayout" Target="../slideLayouts/slideLayout3.xml" /><Relationship Id="rId6" Type="http://schemas.openxmlformats.org/officeDocument/2006/relationships/image" Target="../media/image11.png" /><Relationship Id="rId5" Type="http://schemas.microsoft.com/office/2007/relationships/hdphoto" Target="../media/hdphoto5.wdp" /><Relationship Id="rId4" Type="http://schemas.openxmlformats.org/officeDocument/2006/relationships/image" Target="../media/image10.png" /></Relationships>
</file>

<file path=ppt/slides/_rels/slide21.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20.xml" /><Relationship Id="rId1" Type="http://schemas.openxmlformats.org/officeDocument/2006/relationships/slideLayout" Target="../slideLayouts/slideLayout3.xml" /><Relationship Id="rId6" Type="http://schemas.openxmlformats.org/officeDocument/2006/relationships/image" Target="../media/image11.png" /><Relationship Id="rId5" Type="http://schemas.microsoft.com/office/2007/relationships/hdphoto" Target="../media/hdphoto5.wdp" /><Relationship Id="rId4" Type="http://schemas.openxmlformats.org/officeDocument/2006/relationships/image" Target="../media/image10.png" /></Relationships>
</file>

<file path=ppt/slides/_rels/slide22.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21.xml" /><Relationship Id="rId1" Type="http://schemas.openxmlformats.org/officeDocument/2006/relationships/slideLayout" Target="../slideLayouts/slideLayout3.xml" /><Relationship Id="rId6" Type="http://schemas.openxmlformats.org/officeDocument/2006/relationships/image" Target="../media/image11.png" /><Relationship Id="rId5" Type="http://schemas.microsoft.com/office/2007/relationships/hdphoto" Target="../media/hdphoto5.wdp" /><Relationship Id="rId4" Type="http://schemas.openxmlformats.org/officeDocument/2006/relationships/image" Target="../media/image10.png" /></Relationships>
</file>

<file path=ppt/slides/_rels/slide23.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22.xml"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23.xml"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24.xml"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25.xml"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26.xml"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27.xm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5.xml"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6.xml"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7.xml"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8.xml"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9.xml"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20000">
              <a:schemeClr val="tx2">
                <a:lumMod val="60000"/>
                <a:lumOff val="4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582975-1D10-426F-9051-899F367346EE}"/>
              </a:ext>
            </a:extLst>
          </p:cNvPr>
          <p:cNvSpPr>
            <a:spLocks noGrp="1"/>
          </p:cNvSpPr>
          <p:nvPr>
            <p:ph type="ctrTitle"/>
          </p:nvPr>
        </p:nvSpPr>
        <p:spPr>
          <a:xfrm>
            <a:off x="901932" y="824471"/>
            <a:ext cx="8009214" cy="2941983"/>
          </a:xfrm>
        </p:spPr>
        <p:txBody>
          <a:bodyPr>
            <a:normAutofit/>
          </a:bodyPr>
          <a:lstStyle/>
          <a:p>
            <a:r>
              <a:rPr lang="pt-BR" sz="5400" b="1" dirty="0">
                <a:effectLst>
                  <a:outerShdw blurRad="38100" dist="38100" dir="2700000" algn="tl">
                    <a:srgbClr val="000000">
                      <a:alpha val="43137"/>
                    </a:srgbClr>
                  </a:outerShdw>
                </a:effectLst>
              </a:rPr>
              <a:t>VINICIUS DE MORAES</a:t>
            </a:r>
          </a:p>
        </p:txBody>
      </p:sp>
      <p:sp>
        <p:nvSpPr>
          <p:cNvPr id="4" name="CaixaDeTexto 3">
            <a:extLst>
              <a:ext uri="{FF2B5EF4-FFF2-40B4-BE49-F238E27FC236}">
                <a16:creationId xmlns:a16="http://schemas.microsoft.com/office/drawing/2014/main" id="{8F323CF0-8AD4-4FAD-8711-B69EF79971A3}"/>
              </a:ext>
            </a:extLst>
          </p:cNvPr>
          <p:cNvSpPr txBox="1"/>
          <p:nvPr/>
        </p:nvSpPr>
        <p:spPr>
          <a:xfrm>
            <a:off x="8702476" y="5628555"/>
            <a:ext cx="2805312" cy="646331"/>
          </a:xfrm>
          <a:prstGeom prst="rect">
            <a:avLst/>
          </a:prstGeom>
          <a:noFill/>
        </p:spPr>
        <p:txBody>
          <a:bodyPr wrap="square" rtlCol="0">
            <a:spAutoFit/>
          </a:bodyPr>
          <a:lstStyle/>
          <a:p>
            <a:r>
              <a:rPr lang="pt-BR" i="1" dirty="0">
                <a:effectLst>
                  <a:outerShdw blurRad="38100" dist="38100" dir="2700000" algn="tl">
                    <a:srgbClr val="000000">
                      <a:alpha val="43137"/>
                    </a:srgbClr>
                  </a:outerShdw>
                </a:effectLst>
              </a:rPr>
              <a:t>Elba Santa Cruz Lins  </a:t>
            </a:r>
          </a:p>
          <a:p>
            <a:r>
              <a:rPr lang="pt-BR" i="1" dirty="0">
                <a:effectLst>
                  <a:outerShdw blurRad="38100" dist="38100" dir="2700000" algn="tl">
                    <a:srgbClr val="000000">
                      <a:alpha val="43137"/>
                    </a:srgbClr>
                  </a:outerShdw>
                </a:effectLst>
              </a:rPr>
              <a:t>26.05.2021</a:t>
            </a:r>
          </a:p>
        </p:txBody>
      </p:sp>
      <p:pic>
        <p:nvPicPr>
          <p:cNvPr id="5" name="Picture 12" descr="Os caminhos de Vinicius - Jornal Rascunho | Caricaturas, Truques de  pintura, Desenho">
            <a:extLst>
              <a:ext uri="{FF2B5EF4-FFF2-40B4-BE49-F238E27FC236}">
                <a16:creationId xmlns:a16="http://schemas.microsoft.com/office/drawing/2014/main" id="{B58CCFBD-07C2-4CDD-BB34-41F4361F664D}"/>
              </a:ext>
            </a:extLst>
          </p:cNvPr>
          <p:cNvPicPr>
            <a:picLocks noChangeAspect="1" noChangeArrowheads="1"/>
          </p:cNvPicPr>
          <p:nvPr/>
        </p:nvPicPr>
        <p:blipFill>
          <a:blip r:embed="rId3">
            <a:duotone>
              <a:prstClr val="black"/>
              <a:schemeClr val="accent6">
                <a:tint val="45000"/>
                <a:satMod val="400000"/>
              </a:schemeClr>
            </a:duotone>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98017" y="0"/>
            <a:ext cx="2494248" cy="303711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Subtítulo 2">
            <a:extLst>
              <a:ext uri="{FF2B5EF4-FFF2-40B4-BE49-F238E27FC236}">
                <a16:creationId xmlns:a16="http://schemas.microsoft.com/office/drawing/2014/main" id="{9BA5C308-9329-4F7C-8CEB-2846F3A2E2CE}"/>
              </a:ext>
            </a:extLst>
          </p:cNvPr>
          <p:cNvSpPr txBox="1">
            <a:spLocks/>
          </p:cNvSpPr>
          <p:nvPr/>
        </p:nvSpPr>
        <p:spPr>
          <a:xfrm>
            <a:off x="978134" y="3842551"/>
            <a:ext cx="6400800" cy="194733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pt-BR" sz="3200" cap="small">
                <a:solidFill>
                  <a:schemeClr val="bg1"/>
                </a:solidFill>
                <a:effectLst>
                  <a:outerShdw blurRad="38100" dist="38100" dir="2700000" algn="tl">
                    <a:srgbClr val="000000">
                      <a:alpha val="43137"/>
                    </a:srgbClr>
                  </a:outerShdw>
                </a:effectLst>
              </a:rPr>
              <a:t>Três visões de um mesmo poeta</a:t>
            </a:r>
            <a:endParaRPr lang="pt-BR" sz="3200" cap="small"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474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7CFFF13-2E85-4878-B0CC-D5C431E67A3D}"/>
              </a:ext>
            </a:extLst>
          </p:cNvPr>
          <p:cNvSpPr txBox="1"/>
          <p:nvPr/>
        </p:nvSpPr>
        <p:spPr>
          <a:xfrm>
            <a:off x="1912780" y="276366"/>
            <a:ext cx="6937306" cy="1077218"/>
          </a:xfrm>
          <a:prstGeom prst="rect">
            <a:avLst/>
          </a:prstGeom>
          <a:noFill/>
        </p:spPr>
        <p:txBody>
          <a:bodyPr wrap="square">
            <a:spAutoFit/>
          </a:bodyPr>
          <a:lstStyle/>
          <a:p>
            <a:r>
              <a:rPr lang="pt-BR" sz="3200" cap="small" dirty="0">
                <a:solidFill>
                  <a:schemeClr val="bg1"/>
                </a:solidFill>
                <a:effectLst>
                  <a:outerShdw blurRad="38100" dist="38100" dir="2700000" algn="tl">
                    <a:srgbClr val="000000">
                      <a:alpha val="43137"/>
                    </a:srgbClr>
                  </a:outerShdw>
                </a:effectLst>
              </a:rPr>
              <a:t>O Poeta e Suas Primeiras Poesias: fase do cotidiano</a:t>
            </a:r>
            <a:endParaRPr lang="pt-BR" sz="3200" dirty="0">
              <a:solidFill>
                <a:schemeClr val="bg1"/>
              </a:solidFill>
            </a:endParaRPr>
          </a:p>
        </p:txBody>
      </p:sp>
      <p:sp>
        <p:nvSpPr>
          <p:cNvPr id="5" name="Espaço Reservado para Texto 3">
            <a:extLst>
              <a:ext uri="{FF2B5EF4-FFF2-40B4-BE49-F238E27FC236}">
                <a16:creationId xmlns:a16="http://schemas.microsoft.com/office/drawing/2014/main" id="{76417BFA-E219-464D-8084-DEE03A83D382}"/>
              </a:ext>
            </a:extLst>
          </p:cNvPr>
          <p:cNvSpPr txBox="1">
            <a:spLocks/>
          </p:cNvSpPr>
          <p:nvPr/>
        </p:nvSpPr>
        <p:spPr>
          <a:xfrm>
            <a:off x="2002971" y="1476260"/>
            <a:ext cx="8828316" cy="5087826"/>
          </a:xfrm>
          <a:prstGeom prst="rect">
            <a:avLst/>
          </a:prstGeom>
          <a:noFill/>
          <a:ln>
            <a:solidFill>
              <a:schemeClr val="tx1"/>
            </a:solidFill>
          </a:ln>
          <a:effectLst>
            <a:outerShdw blurRad="50800" dist="38100" dir="2700000" algn="tl" rotWithShape="0">
              <a:prstClr val="black">
                <a:alpha val="40000"/>
              </a:prst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358775" algn="just"/>
            <a:endParaRPr lang="pt-BR" sz="800" b="1" dirty="0">
              <a:solidFill>
                <a:schemeClr val="tx1"/>
              </a:solidFill>
              <a:latin typeface="Calibri" panose="020F0502020204030204" pitchFamily="34" charset="0"/>
              <a:cs typeface="Calibri" panose="020F0502020204030204" pitchFamily="34" charset="0"/>
            </a:endParaRPr>
          </a:p>
        </p:txBody>
      </p:sp>
      <p:sp>
        <p:nvSpPr>
          <p:cNvPr id="8" name="Espaço Reservado para Texto 3">
            <a:extLst>
              <a:ext uri="{FF2B5EF4-FFF2-40B4-BE49-F238E27FC236}">
                <a16:creationId xmlns:a16="http://schemas.microsoft.com/office/drawing/2014/main" id="{0041251F-3DAC-4DBE-98B3-8207E84414EF}"/>
              </a:ext>
            </a:extLst>
          </p:cNvPr>
          <p:cNvSpPr txBox="1">
            <a:spLocks/>
          </p:cNvSpPr>
          <p:nvPr/>
        </p:nvSpPr>
        <p:spPr>
          <a:xfrm>
            <a:off x="2365306" y="1179410"/>
            <a:ext cx="8534400" cy="1424383"/>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endParaRPr lang="pt-BR" i="1" dirty="0">
              <a:solidFill>
                <a:srgbClr val="FF0000"/>
              </a:solidFill>
            </a:endParaRPr>
          </a:p>
          <a:p>
            <a:pPr algn="just"/>
            <a:r>
              <a:rPr lang="pt-BR" sz="2000" b="1" dirty="0">
                <a:solidFill>
                  <a:schemeClr val="tx1"/>
                </a:solidFill>
                <a:latin typeface="Calibri" panose="020F0502020204030204" pitchFamily="34" charset="0"/>
                <a:cs typeface="Calibri" panose="020F0502020204030204" pitchFamily="34" charset="0"/>
              </a:rPr>
              <a:t>BALADA DA MOÇA DO MIRAMAR</a:t>
            </a:r>
          </a:p>
          <a:p>
            <a:pPr algn="just"/>
            <a:endParaRPr lang="pt-BR" dirty="0">
              <a:solidFill>
                <a:schemeClr val="bg1"/>
              </a:solidFill>
            </a:endParaRPr>
          </a:p>
          <a:p>
            <a:pPr algn="just"/>
            <a:endParaRPr lang="pt-BR" dirty="0">
              <a:solidFill>
                <a:schemeClr val="bg1"/>
              </a:solidFill>
            </a:endParaRPr>
          </a:p>
        </p:txBody>
      </p:sp>
      <p:sp>
        <p:nvSpPr>
          <p:cNvPr id="10" name="CaixaDeTexto 9">
            <a:extLst>
              <a:ext uri="{FF2B5EF4-FFF2-40B4-BE49-F238E27FC236}">
                <a16:creationId xmlns:a16="http://schemas.microsoft.com/office/drawing/2014/main" id="{D4A22C84-7FAF-40BE-9B84-14FCB35E6E4E}"/>
              </a:ext>
            </a:extLst>
          </p:cNvPr>
          <p:cNvSpPr txBox="1"/>
          <p:nvPr/>
        </p:nvSpPr>
        <p:spPr>
          <a:xfrm>
            <a:off x="2379664" y="2237420"/>
            <a:ext cx="4162652" cy="2631490"/>
          </a:xfrm>
          <a:prstGeom prst="rect">
            <a:avLst/>
          </a:prstGeom>
          <a:noFill/>
        </p:spPr>
        <p:txBody>
          <a:bodyPr wrap="square">
            <a:spAutoFit/>
          </a:bodyPr>
          <a:lstStyle/>
          <a:p>
            <a:pPr marL="358775" algn="just">
              <a:spcBef>
                <a:spcPts val="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Silêncio da madrugada </a:t>
            </a:r>
          </a:p>
          <a:p>
            <a:pPr marL="358775" algn="just">
              <a:spcBef>
                <a:spcPts val="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No Edifício Miramar... </a:t>
            </a:r>
          </a:p>
          <a:p>
            <a:pPr marL="358775" algn="just">
              <a:spcBef>
                <a:spcPts val="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Sentada em frente à janela</a:t>
            </a:r>
          </a:p>
          <a:p>
            <a:pPr marL="358775" algn="just">
              <a:spcBef>
                <a:spcPts val="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Nua, morta, deslumbrada </a:t>
            </a:r>
          </a:p>
          <a:p>
            <a:pPr marL="358775" algn="just">
              <a:spcBef>
                <a:spcPts val="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Uma moça mira o mar.</a:t>
            </a:r>
          </a:p>
          <a:p>
            <a:pPr marL="358775" algn="just">
              <a:spcBef>
                <a:spcPts val="0"/>
              </a:spcBef>
              <a:spcAft>
                <a:spcPts val="500"/>
              </a:spcAft>
              <a:tabLst>
                <a:tab pos="8339138" algn="l"/>
              </a:tabLst>
            </a:pPr>
            <a:endParaRPr lang="pt-BR" sz="2000" i="1" dirty="0">
              <a:solidFill>
                <a:schemeClr val="tx1"/>
              </a:solidFill>
              <a:latin typeface="Calibri" panose="020F0502020204030204" pitchFamily="34" charset="0"/>
              <a:cs typeface="Calibri" panose="020F0502020204030204" pitchFamily="34" charset="0"/>
            </a:endParaRPr>
          </a:p>
          <a:p>
            <a:pPr marL="358775" algn="just">
              <a:spcBef>
                <a:spcPts val="0"/>
              </a:spcBef>
              <a:spcAft>
                <a:spcPts val="500"/>
              </a:spcAft>
              <a:tabLst>
                <a:tab pos="8339138" algn="l"/>
              </a:tabLst>
            </a:pPr>
            <a:endParaRPr lang="pt-BR" sz="2000" i="1" dirty="0">
              <a:solidFill>
                <a:schemeClr val="tx1"/>
              </a:solidFill>
              <a:latin typeface="Calibri" panose="020F0502020204030204" pitchFamily="34" charset="0"/>
              <a:cs typeface="Calibri" panose="020F0502020204030204" pitchFamily="34" charset="0"/>
            </a:endParaRPr>
          </a:p>
        </p:txBody>
      </p:sp>
      <p:sp>
        <p:nvSpPr>
          <p:cNvPr id="9" name="CaixaDeTexto 8">
            <a:extLst>
              <a:ext uri="{FF2B5EF4-FFF2-40B4-BE49-F238E27FC236}">
                <a16:creationId xmlns:a16="http://schemas.microsoft.com/office/drawing/2014/main" id="{17144374-7310-49E8-9506-3458408A8A80}"/>
              </a:ext>
            </a:extLst>
          </p:cNvPr>
          <p:cNvSpPr txBox="1"/>
          <p:nvPr/>
        </p:nvSpPr>
        <p:spPr>
          <a:xfrm>
            <a:off x="6096000" y="3048000"/>
            <a:ext cx="3907971" cy="3439403"/>
          </a:xfrm>
          <a:prstGeom prst="rect">
            <a:avLst/>
          </a:prstGeom>
          <a:noFill/>
        </p:spPr>
        <p:txBody>
          <a:bodyPr wrap="square">
            <a:spAutoFit/>
          </a:bodyPr>
          <a:lstStyle/>
          <a:p>
            <a:pPr marL="358775" algn="just">
              <a:spcBef>
                <a:spcPts val="0"/>
              </a:spcBef>
              <a:spcAft>
                <a:spcPts val="500"/>
              </a:spcAft>
              <a:tabLst>
                <a:tab pos="8339138" algn="l"/>
              </a:tabLst>
            </a:pPr>
            <a:r>
              <a:rPr lang="pt-BR" sz="1800" i="1" dirty="0">
                <a:solidFill>
                  <a:schemeClr val="tx1"/>
                </a:solidFill>
                <a:latin typeface="Calibri" panose="020F0502020204030204" pitchFamily="34" charset="0"/>
                <a:cs typeface="Calibri" panose="020F0502020204030204" pitchFamily="34" charset="0"/>
              </a:rPr>
              <a:t>Ninguém sabe quem é ela</a:t>
            </a:r>
          </a:p>
          <a:p>
            <a:pPr marL="358775" algn="just">
              <a:spcBef>
                <a:spcPts val="0"/>
              </a:spcBef>
              <a:spcAft>
                <a:spcPts val="500"/>
              </a:spcAft>
              <a:tabLst>
                <a:tab pos="8339138" algn="l"/>
              </a:tabLst>
            </a:pPr>
            <a:r>
              <a:rPr lang="pt-BR" sz="1800" i="1" dirty="0">
                <a:solidFill>
                  <a:schemeClr val="tx1"/>
                </a:solidFill>
                <a:latin typeface="Calibri" panose="020F0502020204030204" pitchFamily="34" charset="0"/>
                <a:cs typeface="Calibri" panose="020F0502020204030204" pitchFamily="34" charset="0"/>
              </a:rPr>
              <a:t>Nem ninguém há de saber</a:t>
            </a:r>
          </a:p>
          <a:p>
            <a:pPr marL="358775" algn="just">
              <a:spcBef>
                <a:spcPts val="0"/>
              </a:spcBef>
              <a:spcAft>
                <a:spcPts val="500"/>
              </a:spcAft>
              <a:tabLst>
                <a:tab pos="8339138" algn="l"/>
              </a:tabLst>
            </a:pPr>
            <a:r>
              <a:rPr lang="pt-BR" sz="1800" i="1" dirty="0">
                <a:solidFill>
                  <a:schemeClr val="tx1"/>
                </a:solidFill>
                <a:latin typeface="Calibri" panose="020F0502020204030204" pitchFamily="34" charset="0"/>
                <a:cs typeface="Calibri" panose="020F0502020204030204" pitchFamily="34" charset="0"/>
              </a:rPr>
              <a:t>Deixou a porta trancada </a:t>
            </a:r>
          </a:p>
          <a:p>
            <a:pPr marL="358775" algn="just">
              <a:spcBef>
                <a:spcPts val="0"/>
              </a:spcBef>
              <a:spcAft>
                <a:spcPts val="500"/>
              </a:spcAft>
              <a:tabLst>
                <a:tab pos="8339138" algn="l"/>
              </a:tabLst>
            </a:pPr>
            <a:r>
              <a:rPr lang="pt-BR" sz="1800" i="1" dirty="0">
                <a:solidFill>
                  <a:schemeClr val="tx1"/>
                </a:solidFill>
                <a:latin typeface="Calibri" panose="020F0502020204030204" pitchFamily="34" charset="0"/>
                <a:cs typeface="Calibri" panose="020F0502020204030204" pitchFamily="34" charset="0"/>
              </a:rPr>
              <a:t>Faz bem uns dois cinco dias</a:t>
            </a:r>
          </a:p>
          <a:p>
            <a:pPr marL="358775" algn="just">
              <a:spcBef>
                <a:spcPts val="0"/>
              </a:spcBef>
              <a:spcAft>
                <a:spcPts val="500"/>
              </a:spcAft>
              <a:tabLst>
                <a:tab pos="8339138" algn="l"/>
              </a:tabLst>
            </a:pPr>
            <a:r>
              <a:rPr lang="pt-BR" sz="1800" i="1" dirty="0">
                <a:solidFill>
                  <a:schemeClr val="tx1"/>
                </a:solidFill>
                <a:latin typeface="Calibri" panose="020F0502020204030204" pitchFamily="34" charset="0"/>
                <a:cs typeface="Calibri" panose="020F0502020204030204" pitchFamily="34" charset="0"/>
              </a:rPr>
              <a:t>Já começa a apodrecer</a:t>
            </a:r>
          </a:p>
          <a:p>
            <a:pPr marL="358775" algn="just">
              <a:spcBef>
                <a:spcPts val="0"/>
              </a:spcBef>
              <a:spcAft>
                <a:spcPts val="500"/>
              </a:spcAft>
              <a:tabLst>
                <a:tab pos="8339138" algn="l"/>
              </a:tabLst>
            </a:pPr>
            <a:r>
              <a:rPr lang="pt-BR" sz="1800" i="1" dirty="0">
                <a:solidFill>
                  <a:schemeClr val="tx1"/>
                </a:solidFill>
                <a:latin typeface="Calibri" panose="020F0502020204030204" pitchFamily="34" charset="0"/>
                <a:cs typeface="Calibri" panose="020F0502020204030204" pitchFamily="34" charset="0"/>
              </a:rPr>
              <a:t>Seus ambos joelhos de âmbar</a:t>
            </a:r>
          </a:p>
          <a:p>
            <a:pPr marL="358775" algn="just">
              <a:spcBef>
                <a:spcPts val="0"/>
              </a:spcBef>
              <a:spcAft>
                <a:spcPts val="500"/>
              </a:spcAft>
              <a:tabLst>
                <a:tab pos="8339138" algn="l"/>
              </a:tabLst>
            </a:pPr>
            <a:r>
              <a:rPr lang="pt-BR" sz="1800" i="1" dirty="0" err="1">
                <a:solidFill>
                  <a:schemeClr val="tx1"/>
                </a:solidFill>
                <a:latin typeface="Calibri" panose="020F0502020204030204" pitchFamily="34" charset="0"/>
                <a:cs typeface="Calibri" panose="020F0502020204030204" pitchFamily="34" charset="0"/>
              </a:rPr>
              <a:t>Furam-lhe</a:t>
            </a:r>
            <a:r>
              <a:rPr lang="pt-BR" sz="1800" i="1" dirty="0">
                <a:solidFill>
                  <a:schemeClr val="tx1"/>
                </a:solidFill>
                <a:latin typeface="Calibri" panose="020F0502020204030204" pitchFamily="34" charset="0"/>
                <a:cs typeface="Calibri" panose="020F0502020204030204" pitchFamily="34" charset="0"/>
              </a:rPr>
              <a:t> o branco da pele </a:t>
            </a:r>
          </a:p>
          <a:p>
            <a:pPr marL="358775" algn="just">
              <a:spcBef>
                <a:spcPts val="0"/>
              </a:spcBef>
              <a:spcAft>
                <a:spcPts val="500"/>
              </a:spcAft>
              <a:tabLst>
                <a:tab pos="8339138" algn="l"/>
              </a:tabLst>
            </a:pPr>
            <a:r>
              <a:rPr lang="pt-BR" sz="1800" i="1" dirty="0">
                <a:solidFill>
                  <a:schemeClr val="tx1"/>
                </a:solidFill>
                <a:latin typeface="Calibri" panose="020F0502020204030204" pitchFamily="34" charset="0"/>
                <a:cs typeface="Calibri" panose="020F0502020204030204" pitchFamily="34" charset="0"/>
              </a:rPr>
              <a:t>E  a grande flor do seu corpo</a:t>
            </a:r>
          </a:p>
          <a:p>
            <a:pPr marL="358775" algn="just">
              <a:spcBef>
                <a:spcPts val="0"/>
              </a:spcBef>
              <a:spcAft>
                <a:spcPts val="500"/>
              </a:spcAft>
              <a:tabLst>
                <a:tab pos="8339138" algn="l"/>
              </a:tabLst>
            </a:pPr>
            <a:r>
              <a:rPr lang="pt-BR" sz="1800" i="1" dirty="0">
                <a:solidFill>
                  <a:schemeClr val="tx1"/>
                </a:solidFill>
                <a:latin typeface="Calibri" panose="020F0502020204030204" pitchFamily="34" charset="0"/>
                <a:cs typeface="Calibri" panose="020F0502020204030204" pitchFamily="34" charset="0"/>
              </a:rPr>
              <a:t>Destila fétido mel </a:t>
            </a:r>
          </a:p>
          <a:p>
            <a:pPr marL="358775" algn="just">
              <a:spcBef>
                <a:spcPts val="0"/>
              </a:spcBef>
              <a:spcAft>
                <a:spcPts val="500"/>
              </a:spcAft>
              <a:tabLst>
                <a:tab pos="8339138" algn="l"/>
              </a:tabLst>
            </a:pPr>
            <a:r>
              <a:rPr lang="pt-BR" sz="1800" i="1" dirty="0">
                <a:solidFill>
                  <a:schemeClr val="tx1"/>
                </a:solidFill>
                <a:latin typeface="Calibri" panose="020F0502020204030204" pitchFamily="34" charset="0"/>
                <a:cs typeface="Calibri" panose="020F0502020204030204" pitchFamily="34" charset="0"/>
              </a:rPr>
              <a:t>(...)</a:t>
            </a:r>
            <a:endParaRPr lang="pt-BR" dirty="0"/>
          </a:p>
        </p:txBody>
      </p:sp>
      <p:pic>
        <p:nvPicPr>
          <p:cNvPr id="11" name="Picture 2" descr="Vinicius de Moraes: biografia, obras, análise literária - Mundo Educação">
            <a:extLst>
              <a:ext uri="{FF2B5EF4-FFF2-40B4-BE49-F238E27FC236}">
                <a16:creationId xmlns:a16="http://schemas.microsoft.com/office/drawing/2014/main" id="{EB1B6631-FDF4-49F8-9914-8519005F8FB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12420" y="294218"/>
            <a:ext cx="2489723" cy="287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474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83654F69-B934-4576-BE61-17AE2EEEB614}"/>
              </a:ext>
            </a:extLst>
          </p:cNvPr>
          <p:cNvSpPr txBox="1"/>
          <p:nvPr/>
        </p:nvSpPr>
        <p:spPr>
          <a:xfrm>
            <a:off x="2775861" y="588220"/>
            <a:ext cx="7663543" cy="707886"/>
          </a:xfrm>
          <a:prstGeom prst="rect">
            <a:avLst/>
          </a:prstGeom>
          <a:noFill/>
        </p:spPr>
        <p:txBody>
          <a:bodyPr wrap="square">
            <a:spAutoFit/>
          </a:bodyPr>
          <a:lstStyle/>
          <a:p>
            <a:r>
              <a:rPr lang="pt-BR" sz="4000" cap="small" dirty="0">
                <a:effectLst>
                  <a:outerShdw blurRad="38100" dist="38100" dir="2700000" algn="tl">
                    <a:srgbClr val="000000">
                      <a:alpha val="43137"/>
                    </a:srgbClr>
                  </a:outerShdw>
                </a:effectLst>
              </a:rPr>
              <a:t>O Poeta – Casa / Acolhimento</a:t>
            </a:r>
            <a:endParaRPr lang="pt-BR" sz="4000" dirty="0"/>
          </a:p>
        </p:txBody>
      </p:sp>
      <p:sp>
        <p:nvSpPr>
          <p:cNvPr id="6" name="CaixaDeTexto 5">
            <a:extLst>
              <a:ext uri="{FF2B5EF4-FFF2-40B4-BE49-F238E27FC236}">
                <a16:creationId xmlns:a16="http://schemas.microsoft.com/office/drawing/2014/main" id="{DFFEE5D4-09E7-4C87-BE8E-C422A223F680}"/>
              </a:ext>
            </a:extLst>
          </p:cNvPr>
          <p:cNvSpPr txBox="1"/>
          <p:nvPr/>
        </p:nvSpPr>
        <p:spPr>
          <a:xfrm>
            <a:off x="3018423" y="1296106"/>
            <a:ext cx="6928757" cy="584775"/>
          </a:xfrm>
          <a:prstGeom prst="rect">
            <a:avLst/>
          </a:prstGeom>
          <a:noFill/>
        </p:spPr>
        <p:txBody>
          <a:bodyPr wrap="square">
            <a:spAutoFit/>
          </a:bodyPr>
          <a:lstStyle/>
          <a:p>
            <a:pPr algn="ctr"/>
            <a:r>
              <a:rPr lang="pt-BR" sz="3200" cap="small" dirty="0">
                <a:solidFill>
                  <a:schemeClr val="bg1"/>
                </a:solidFill>
                <a:effectLst>
                  <a:outerShdw blurRad="38100" dist="38100" dir="2700000" algn="tl">
                    <a:srgbClr val="000000">
                      <a:alpha val="43137"/>
                    </a:srgbClr>
                  </a:outerShdw>
                </a:effectLst>
              </a:rPr>
              <a:t>amigos / amores / parceiros</a:t>
            </a:r>
          </a:p>
        </p:txBody>
      </p:sp>
      <p:sp>
        <p:nvSpPr>
          <p:cNvPr id="10" name="CaixaDeTexto 9">
            <a:extLst>
              <a:ext uri="{FF2B5EF4-FFF2-40B4-BE49-F238E27FC236}">
                <a16:creationId xmlns:a16="http://schemas.microsoft.com/office/drawing/2014/main" id="{4651B938-CEA1-4E20-A545-34D118892951}"/>
              </a:ext>
            </a:extLst>
          </p:cNvPr>
          <p:cNvSpPr txBox="1"/>
          <p:nvPr/>
        </p:nvSpPr>
        <p:spPr>
          <a:xfrm>
            <a:off x="7255328" y="2204046"/>
            <a:ext cx="3924000" cy="769441"/>
          </a:xfrm>
          <a:prstGeom prst="rect">
            <a:avLst/>
          </a:prstGeom>
          <a:noFill/>
        </p:spPr>
        <p:txBody>
          <a:bodyPr wrap="square">
            <a:spAutoFit/>
          </a:bodyPr>
          <a:lstStyle/>
          <a:p>
            <a:r>
              <a:rPr lang="pt-BR" sz="2200" i="1" dirty="0">
                <a:latin typeface="Calibri" panose="020F0502020204030204" pitchFamily="34" charset="0"/>
                <a:cs typeface="Calibri" panose="020F0502020204030204" pitchFamily="34" charset="0"/>
              </a:rPr>
              <a:t>“A minha casa vive aberta </a:t>
            </a:r>
          </a:p>
          <a:p>
            <a:r>
              <a:rPr lang="pt-BR" sz="2200" i="1" dirty="0">
                <a:latin typeface="Calibri" panose="020F0502020204030204" pitchFamily="34" charset="0"/>
                <a:cs typeface="Calibri" panose="020F0502020204030204" pitchFamily="34" charset="0"/>
              </a:rPr>
              <a:t>Abri todas as portas do coração” </a:t>
            </a:r>
          </a:p>
        </p:txBody>
      </p:sp>
      <p:sp>
        <p:nvSpPr>
          <p:cNvPr id="13" name="Espaço Reservado para Texto 3">
            <a:extLst>
              <a:ext uri="{FF2B5EF4-FFF2-40B4-BE49-F238E27FC236}">
                <a16:creationId xmlns:a16="http://schemas.microsoft.com/office/drawing/2014/main" id="{4E4F46A4-992E-43AA-B91B-410F74DE798B}"/>
              </a:ext>
            </a:extLst>
          </p:cNvPr>
          <p:cNvSpPr txBox="1">
            <a:spLocks/>
          </p:cNvSpPr>
          <p:nvPr/>
        </p:nvSpPr>
        <p:spPr>
          <a:xfrm>
            <a:off x="0" y="3816657"/>
            <a:ext cx="12191999" cy="2131838"/>
          </a:xfrm>
          <a:prstGeom prst="rect">
            <a:avLst/>
          </a:prstGeom>
          <a:solidFill>
            <a:srgbClr val="3A9CC4"/>
          </a:solidFill>
          <a:effectLst/>
        </p:spPr>
        <p:txBody>
          <a:bodyPr vert="horz" lIns="91440" tIns="45720" rIns="91440" bIns="45720" rtlCol="0" anchor="t">
            <a:normAutofit fontScale="92500" lnSpcReduction="2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1882775">
              <a:spcBef>
                <a:spcPts val="0"/>
              </a:spcBef>
            </a:pPr>
            <a:r>
              <a:rPr lang="pt-BR" sz="1400" b="1" dirty="0">
                <a:solidFill>
                  <a:schemeClr val="bg1"/>
                </a:solidFill>
                <a:latin typeface="Calibri" panose="020F0502020204030204" pitchFamily="34" charset="0"/>
                <a:cs typeface="Calibri" panose="020F0502020204030204" pitchFamily="34" charset="0"/>
              </a:rPr>
              <a:t> </a:t>
            </a:r>
          </a:p>
          <a:p>
            <a:pPr marL="1882775">
              <a:spcBef>
                <a:spcPts val="0"/>
              </a:spcBef>
              <a:spcAft>
                <a:spcPts val="1800"/>
              </a:spcAft>
              <a:buFont typeface="Wingdings" panose="05000000000000000000" pitchFamily="2" charset="2"/>
              <a:buChar char="Ø"/>
            </a:pPr>
            <a:r>
              <a:rPr lang="pt-BR" sz="2400" b="1" dirty="0">
                <a:solidFill>
                  <a:schemeClr val="bg1"/>
                </a:solidFill>
                <a:latin typeface="Calibri" panose="020F0502020204030204" pitchFamily="34" charset="0"/>
                <a:cs typeface="Calibri" panose="020F0502020204030204" pitchFamily="34" charset="0"/>
              </a:rPr>
              <a:t>  AMIGOS      </a:t>
            </a:r>
            <a:r>
              <a:rPr lang="pt-BR" sz="2400" dirty="0">
                <a:solidFill>
                  <a:schemeClr val="bg1"/>
                </a:solidFill>
                <a:latin typeface="Calibri" panose="020F0502020204030204" pitchFamily="34" charset="0"/>
                <a:cs typeface="Calibri" panose="020F0502020204030204" pitchFamily="34" charset="0"/>
              </a:rPr>
              <a:t>– Manuel Bandeira, Hilda Hilst, Ferreira Gullar</a:t>
            </a:r>
          </a:p>
          <a:p>
            <a:pPr marL="1882775">
              <a:spcBef>
                <a:spcPts val="0"/>
              </a:spcBef>
              <a:spcAft>
                <a:spcPts val="1800"/>
              </a:spcAft>
              <a:buFont typeface="Wingdings" panose="05000000000000000000" pitchFamily="2" charset="2"/>
              <a:buChar char="Ø"/>
            </a:pPr>
            <a:r>
              <a:rPr lang="pt-BR" sz="2400" b="1" dirty="0">
                <a:solidFill>
                  <a:schemeClr val="bg1"/>
                </a:solidFill>
                <a:latin typeface="Calibri" panose="020F0502020204030204" pitchFamily="34" charset="0"/>
                <a:cs typeface="Calibri" panose="020F0502020204030204" pitchFamily="34" charset="0"/>
              </a:rPr>
              <a:t>  AMORES     </a:t>
            </a:r>
            <a:r>
              <a:rPr lang="pt-BR" sz="2400" dirty="0">
                <a:solidFill>
                  <a:schemeClr val="bg1"/>
                </a:solidFill>
                <a:latin typeface="Calibri" panose="020F0502020204030204" pitchFamily="34" charset="0"/>
                <a:cs typeface="Calibri" panose="020F0502020204030204" pitchFamily="34" charset="0"/>
              </a:rPr>
              <a:t>–  Foram nove... só casamentos </a:t>
            </a:r>
          </a:p>
          <a:p>
            <a:pPr marL="1882775">
              <a:buFont typeface="Wingdings" panose="05000000000000000000" pitchFamily="2" charset="2"/>
              <a:buChar char="Ø"/>
            </a:pPr>
            <a:r>
              <a:rPr lang="pt-BR" sz="2400" b="1" dirty="0">
                <a:solidFill>
                  <a:schemeClr val="bg1"/>
                </a:solidFill>
                <a:latin typeface="Calibri" panose="020F0502020204030204" pitchFamily="34" charset="0"/>
                <a:cs typeface="Calibri" panose="020F0502020204030204" pitchFamily="34" charset="0"/>
              </a:rPr>
              <a:t>  PARCEIROS</a:t>
            </a:r>
            <a:r>
              <a:rPr lang="pt-BR" sz="2400" dirty="0">
                <a:solidFill>
                  <a:schemeClr val="bg1"/>
                </a:solidFill>
                <a:latin typeface="Calibri" panose="020F0502020204030204" pitchFamily="34" charset="0"/>
                <a:cs typeface="Calibri" panose="020F0502020204030204" pitchFamily="34" charset="0"/>
              </a:rPr>
              <a:t> – Tom Jobim, Toquinho, Baden Powell, Edu Lobo, Chico Buarque,</a:t>
            </a:r>
          </a:p>
          <a:p>
            <a:pPr marL="1882775">
              <a:spcBef>
                <a:spcPts val="0"/>
              </a:spcBef>
            </a:pPr>
            <a:r>
              <a:rPr lang="pt-BR" sz="2400" dirty="0">
                <a:solidFill>
                  <a:schemeClr val="bg1"/>
                </a:solidFill>
                <a:latin typeface="Calibri" panose="020F0502020204030204" pitchFamily="34" charset="0"/>
                <a:cs typeface="Calibri" panose="020F0502020204030204" pitchFamily="34" charset="0"/>
              </a:rPr>
              <a:t>                              Carlinhos Lyra e muitos outros.</a:t>
            </a:r>
          </a:p>
        </p:txBody>
      </p:sp>
      <p:pic>
        <p:nvPicPr>
          <p:cNvPr id="14" name="Picture 12" descr="Os caminhos de Vinicius - Jornal Rascunho | Caricaturas, Truques de  pintura, Desenho">
            <a:extLst>
              <a:ext uri="{FF2B5EF4-FFF2-40B4-BE49-F238E27FC236}">
                <a16:creationId xmlns:a16="http://schemas.microsoft.com/office/drawing/2014/main" id="{E3255CA2-D3DE-41EC-8DE9-AA9089EDACD3}"/>
              </a:ext>
            </a:extLst>
          </p:cNvPr>
          <p:cNvPicPr>
            <a:picLocks noChangeAspect="1" noChangeArrowheads="1"/>
          </p:cNvPicPr>
          <p:nvPr/>
        </p:nvPicPr>
        <p:blipFill>
          <a:blip r:embed="rId3">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198071" y="588220"/>
            <a:ext cx="2758105" cy="33583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139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3">
            <a:extLst>
              <a:ext uri="{FF2B5EF4-FFF2-40B4-BE49-F238E27FC236}">
                <a16:creationId xmlns:a16="http://schemas.microsoft.com/office/drawing/2014/main" id="{0DBCCA3C-406C-472E-92FF-37DC217E31BF}"/>
              </a:ext>
            </a:extLst>
          </p:cNvPr>
          <p:cNvSpPr txBox="1">
            <a:spLocks/>
          </p:cNvSpPr>
          <p:nvPr/>
        </p:nvSpPr>
        <p:spPr>
          <a:xfrm>
            <a:off x="3380081" y="2031842"/>
            <a:ext cx="8017262" cy="1652656"/>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pt-BR" sz="2200" i="1" dirty="0">
                <a:solidFill>
                  <a:schemeClr val="bg1"/>
                </a:solidFill>
                <a:latin typeface="Calibri" panose="020F0502020204030204" pitchFamily="34" charset="0"/>
                <a:cs typeface="Calibri" panose="020F0502020204030204" pitchFamily="34" charset="0"/>
              </a:rPr>
              <a:t>“ ... de Vinicius de Moraes, minha última conquista, a quem já quero bem como se quer bem a um irmão menino, um irmão menino que me debocha e me dá abraços irresistíveis, poeta-polinômio, de ritmo irredutivelmente, exasperadamente inumerável .”</a:t>
            </a:r>
            <a:r>
              <a:rPr lang="pt-BR" sz="2200" dirty="0">
                <a:solidFill>
                  <a:schemeClr val="bg1"/>
                </a:solidFill>
                <a:latin typeface="Calibri" panose="020F0502020204030204" pitchFamily="34" charset="0"/>
                <a:cs typeface="Calibri" panose="020F0502020204030204" pitchFamily="34" charset="0"/>
              </a:rPr>
              <a:t> 17.01.1937</a:t>
            </a:r>
            <a:endParaRPr lang="pt-BR" sz="2200" i="1" dirty="0">
              <a:solidFill>
                <a:schemeClr val="bg1"/>
              </a:solidFill>
              <a:latin typeface="Calibri" panose="020F0502020204030204" pitchFamily="34" charset="0"/>
              <a:cs typeface="Calibri" panose="020F0502020204030204" pitchFamily="34" charset="0"/>
            </a:endParaRPr>
          </a:p>
        </p:txBody>
      </p:sp>
      <p:pic>
        <p:nvPicPr>
          <p:cNvPr id="7" name="Picture 6" descr="Cd Lacrado Manuel Bandeira Vinicius De Moraes Se Todos Fosse | Mercado Livre">
            <a:extLst>
              <a:ext uri="{FF2B5EF4-FFF2-40B4-BE49-F238E27FC236}">
                <a16:creationId xmlns:a16="http://schemas.microsoft.com/office/drawing/2014/main" id="{31EE37E6-ED7C-4BE0-A132-B07A829246EB}"/>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311785" y="3238183"/>
            <a:ext cx="3264172" cy="3218473"/>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E17D416B-F3B2-47FE-8A2A-5BD343F5DBBC}"/>
              </a:ext>
            </a:extLst>
          </p:cNvPr>
          <p:cNvSpPr txBox="1"/>
          <p:nvPr/>
        </p:nvSpPr>
        <p:spPr>
          <a:xfrm>
            <a:off x="3575957" y="5359179"/>
            <a:ext cx="6079672" cy="646331"/>
          </a:xfrm>
          <a:prstGeom prst="rect">
            <a:avLst/>
          </a:prstGeom>
          <a:noFill/>
        </p:spPr>
        <p:txBody>
          <a:bodyPr wrap="square">
            <a:spAutoFit/>
          </a:bodyPr>
          <a:lstStyle/>
          <a:p>
            <a:r>
              <a:rPr lang="pt-BR" sz="1800" dirty="0">
                <a:latin typeface="Calibri" panose="020F0502020204030204" pitchFamily="34" charset="0"/>
                <a:cs typeface="Calibri" panose="020F0502020204030204" pitchFamily="34" charset="0"/>
              </a:rPr>
              <a:t>Manuel Bandeira em HOMENAGEM A MB</a:t>
            </a:r>
          </a:p>
          <a:p>
            <a:r>
              <a:rPr lang="pt-BR" sz="1800" dirty="0">
                <a:latin typeface="Calibri" panose="020F0502020204030204" pitchFamily="34" charset="0"/>
                <a:cs typeface="Calibri" panose="020F0502020204030204" pitchFamily="34" charset="0"/>
              </a:rPr>
              <a:t>Andorinha, Andorinha</a:t>
            </a:r>
          </a:p>
        </p:txBody>
      </p:sp>
      <p:sp>
        <p:nvSpPr>
          <p:cNvPr id="12" name="CaixaDeTexto 11">
            <a:extLst>
              <a:ext uri="{FF2B5EF4-FFF2-40B4-BE49-F238E27FC236}">
                <a16:creationId xmlns:a16="http://schemas.microsoft.com/office/drawing/2014/main" id="{33A59E3F-E928-4B27-93E6-8FF023CD01F5}"/>
              </a:ext>
            </a:extLst>
          </p:cNvPr>
          <p:cNvSpPr txBox="1"/>
          <p:nvPr/>
        </p:nvSpPr>
        <p:spPr>
          <a:xfrm>
            <a:off x="2623457" y="522904"/>
            <a:ext cx="7663543" cy="707886"/>
          </a:xfrm>
          <a:prstGeom prst="rect">
            <a:avLst/>
          </a:prstGeom>
          <a:noFill/>
        </p:spPr>
        <p:txBody>
          <a:bodyPr wrap="square">
            <a:spAutoFit/>
          </a:bodyPr>
          <a:lstStyle/>
          <a:p>
            <a:r>
              <a:rPr lang="pt-BR" sz="4000" cap="small" dirty="0">
                <a:effectLst>
                  <a:outerShdw blurRad="38100" dist="38100" dir="2700000" algn="tl">
                    <a:srgbClr val="000000">
                      <a:alpha val="43137"/>
                    </a:srgbClr>
                  </a:outerShdw>
                </a:effectLst>
              </a:rPr>
              <a:t>Vinícius por Manuel Bandeira</a:t>
            </a:r>
            <a:endParaRPr lang="pt-BR" sz="4000" dirty="0"/>
          </a:p>
        </p:txBody>
      </p:sp>
    </p:spTree>
    <p:extLst>
      <p:ext uri="{BB962C8B-B14F-4D97-AF65-F5344CB8AC3E}">
        <p14:creationId xmlns:p14="http://schemas.microsoft.com/office/powerpoint/2010/main" val="159519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3">
            <a:extLst>
              <a:ext uri="{FF2B5EF4-FFF2-40B4-BE49-F238E27FC236}">
                <a16:creationId xmlns:a16="http://schemas.microsoft.com/office/drawing/2014/main" id="{0DBCCA3C-406C-472E-92FF-37DC217E31BF}"/>
              </a:ext>
            </a:extLst>
          </p:cNvPr>
          <p:cNvSpPr txBox="1">
            <a:spLocks/>
          </p:cNvSpPr>
          <p:nvPr/>
        </p:nvSpPr>
        <p:spPr>
          <a:xfrm>
            <a:off x="3586915" y="1400470"/>
            <a:ext cx="7777771" cy="1652656"/>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pt-BR" sz="2200" i="1" dirty="0">
                <a:solidFill>
                  <a:schemeClr val="bg1"/>
                </a:solidFill>
                <a:latin typeface="Calibri" panose="020F0502020204030204" pitchFamily="34" charset="0"/>
                <a:cs typeface="Calibri" panose="020F0502020204030204" pitchFamily="34" charset="0"/>
              </a:rPr>
              <a:t>“FORMA E EXEGESE revela mesmo uma alma como que condenada à  poesia. Só  parece que se a vida tem algum sentido para Vinicius de Moraes, esse sentido ele encontra na poesia. Não imagino este poeta fazendo outra coisa se não poesia. </a:t>
            </a:r>
          </a:p>
          <a:p>
            <a:r>
              <a:rPr lang="pt-BR" sz="2200" i="1" dirty="0">
                <a:solidFill>
                  <a:schemeClr val="bg1"/>
                </a:solidFill>
                <a:latin typeface="Calibri" panose="020F0502020204030204" pitchFamily="34" charset="0"/>
                <a:cs typeface="Calibri" panose="020F0502020204030204" pitchFamily="34" charset="0"/>
              </a:rPr>
              <a:t>(...)</a:t>
            </a:r>
          </a:p>
          <a:p>
            <a:r>
              <a:rPr lang="pt-BR" sz="2200" i="1" dirty="0">
                <a:solidFill>
                  <a:schemeClr val="bg1"/>
                </a:solidFill>
                <a:latin typeface="Calibri" panose="020F0502020204030204" pitchFamily="34" charset="0"/>
                <a:cs typeface="Calibri" panose="020F0502020204030204" pitchFamily="34" charset="0"/>
              </a:rPr>
              <a:t>Agora vejo que o poeta pode ainda ultrapassar-se, quando chegar à idade da condensação, quando se cansar um pouco da sua rica virtuosidade verbal, único perigo que discirno nesta sua abundância.” (16.08.1936)</a:t>
            </a:r>
          </a:p>
          <a:p>
            <a:endParaRPr lang="pt-BR" sz="2200" i="1" dirty="0">
              <a:solidFill>
                <a:schemeClr val="bg1"/>
              </a:solidFill>
              <a:latin typeface="Calibri" panose="020F0502020204030204" pitchFamily="34" charset="0"/>
              <a:cs typeface="Calibri" panose="020F0502020204030204" pitchFamily="34" charset="0"/>
            </a:endParaRPr>
          </a:p>
        </p:txBody>
      </p:sp>
      <p:pic>
        <p:nvPicPr>
          <p:cNvPr id="7" name="Picture 6" descr="Cd Lacrado Manuel Bandeira Vinicius De Moraes Se Todos Fosse | Mercado Livre">
            <a:extLst>
              <a:ext uri="{FF2B5EF4-FFF2-40B4-BE49-F238E27FC236}">
                <a16:creationId xmlns:a16="http://schemas.microsoft.com/office/drawing/2014/main" id="{31EE37E6-ED7C-4BE0-A132-B07A829246EB}"/>
              </a:ext>
            </a:extLst>
          </p:cNvPr>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311785" y="3238183"/>
            <a:ext cx="3264172" cy="3218473"/>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A8F27242-EF8A-46DF-9A9F-6E10400671A3}"/>
              </a:ext>
            </a:extLst>
          </p:cNvPr>
          <p:cNvSpPr txBox="1"/>
          <p:nvPr/>
        </p:nvSpPr>
        <p:spPr>
          <a:xfrm>
            <a:off x="2623457" y="522904"/>
            <a:ext cx="7663543" cy="707886"/>
          </a:xfrm>
          <a:prstGeom prst="rect">
            <a:avLst/>
          </a:prstGeom>
          <a:noFill/>
        </p:spPr>
        <p:txBody>
          <a:bodyPr wrap="square">
            <a:spAutoFit/>
          </a:bodyPr>
          <a:lstStyle/>
          <a:p>
            <a:r>
              <a:rPr lang="pt-BR" sz="4000" cap="small" dirty="0">
                <a:effectLst>
                  <a:outerShdw blurRad="38100" dist="38100" dir="2700000" algn="tl">
                    <a:srgbClr val="000000">
                      <a:alpha val="43137"/>
                    </a:srgbClr>
                  </a:outerShdw>
                </a:effectLst>
              </a:rPr>
              <a:t>Vinícius por Manuel Bandeira</a:t>
            </a:r>
            <a:endParaRPr lang="pt-BR" sz="4000" dirty="0"/>
          </a:p>
        </p:txBody>
      </p:sp>
      <p:sp>
        <p:nvSpPr>
          <p:cNvPr id="11" name="CaixaDeTexto 10">
            <a:extLst>
              <a:ext uri="{FF2B5EF4-FFF2-40B4-BE49-F238E27FC236}">
                <a16:creationId xmlns:a16="http://schemas.microsoft.com/office/drawing/2014/main" id="{E17D416B-F3B2-47FE-8A2A-5BD343F5DBBC}"/>
              </a:ext>
            </a:extLst>
          </p:cNvPr>
          <p:cNvSpPr txBox="1"/>
          <p:nvPr/>
        </p:nvSpPr>
        <p:spPr>
          <a:xfrm>
            <a:off x="3575957" y="5359179"/>
            <a:ext cx="5655129" cy="646331"/>
          </a:xfrm>
          <a:prstGeom prst="rect">
            <a:avLst/>
          </a:prstGeom>
          <a:noFill/>
        </p:spPr>
        <p:txBody>
          <a:bodyPr wrap="square">
            <a:spAutoFit/>
          </a:bodyPr>
          <a:lstStyle/>
          <a:p>
            <a:r>
              <a:rPr lang="pt-BR" sz="1800" dirty="0">
                <a:latin typeface="Calibri" panose="020F0502020204030204" pitchFamily="34" charset="0"/>
                <a:cs typeface="Calibri" panose="020F0502020204030204" pitchFamily="34" charset="0"/>
              </a:rPr>
              <a:t>Manuel Bandeira em </a:t>
            </a:r>
            <a:r>
              <a:rPr lang="pt-BR" dirty="0">
                <a:latin typeface="Calibri" panose="020F0502020204030204" pitchFamily="34" charset="0"/>
                <a:cs typeface="Calibri" panose="020F0502020204030204" pitchFamily="34" charset="0"/>
              </a:rPr>
              <a:t>SEGUNDO LIVRO DE VINICIUS</a:t>
            </a:r>
          </a:p>
          <a:p>
            <a:r>
              <a:rPr lang="pt-BR" sz="1800" dirty="0">
                <a:latin typeface="Calibri" panose="020F0502020204030204" pitchFamily="34" charset="0"/>
                <a:cs typeface="Calibri" panose="020F0502020204030204" pitchFamily="34" charset="0"/>
              </a:rPr>
              <a:t>Andorinha, Andorinha</a:t>
            </a:r>
          </a:p>
        </p:txBody>
      </p:sp>
    </p:spTree>
    <p:extLst>
      <p:ext uri="{BB962C8B-B14F-4D97-AF65-F5344CB8AC3E}">
        <p14:creationId xmlns:p14="http://schemas.microsoft.com/office/powerpoint/2010/main" val="3039671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3">
            <a:extLst>
              <a:ext uri="{FF2B5EF4-FFF2-40B4-BE49-F238E27FC236}">
                <a16:creationId xmlns:a16="http://schemas.microsoft.com/office/drawing/2014/main" id="{0DBCCA3C-406C-472E-92FF-37DC217E31BF}"/>
              </a:ext>
            </a:extLst>
          </p:cNvPr>
          <p:cNvSpPr txBox="1">
            <a:spLocks/>
          </p:cNvSpPr>
          <p:nvPr/>
        </p:nvSpPr>
        <p:spPr>
          <a:xfrm>
            <a:off x="3586915" y="1400470"/>
            <a:ext cx="7777771" cy="1652656"/>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endParaRPr lang="pt-BR" sz="2200" i="1" dirty="0">
              <a:solidFill>
                <a:schemeClr val="bg1"/>
              </a:solidFill>
              <a:latin typeface="Calibri" panose="020F0502020204030204" pitchFamily="34" charset="0"/>
              <a:cs typeface="Calibri" panose="020F0502020204030204" pitchFamily="34" charset="0"/>
            </a:endParaRPr>
          </a:p>
        </p:txBody>
      </p:sp>
      <p:sp>
        <p:nvSpPr>
          <p:cNvPr id="8" name="CaixaDeTexto 7">
            <a:extLst>
              <a:ext uri="{FF2B5EF4-FFF2-40B4-BE49-F238E27FC236}">
                <a16:creationId xmlns:a16="http://schemas.microsoft.com/office/drawing/2014/main" id="{A8F27242-EF8A-46DF-9A9F-6E10400671A3}"/>
              </a:ext>
            </a:extLst>
          </p:cNvPr>
          <p:cNvSpPr txBox="1"/>
          <p:nvPr/>
        </p:nvSpPr>
        <p:spPr>
          <a:xfrm>
            <a:off x="2623457" y="522904"/>
            <a:ext cx="7663543" cy="707886"/>
          </a:xfrm>
          <a:prstGeom prst="rect">
            <a:avLst/>
          </a:prstGeom>
          <a:noFill/>
        </p:spPr>
        <p:txBody>
          <a:bodyPr wrap="square">
            <a:spAutoFit/>
          </a:bodyPr>
          <a:lstStyle/>
          <a:p>
            <a:r>
              <a:rPr lang="pt-BR" sz="4000" cap="small" dirty="0">
                <a:solidFill>
                  <a:schemeClr val="bg1"/>
                </a:solidFill>
                <a:effectLst>
                  <a:outerShdw blurRad="38100" dist="38100" dir="2700000" algn="tl">
                    <a:srgbClr val="000000">
                      <a:alpha val="43137"/>
                    </a:srgbClr>
                  </a:outerShdw>
                </a:effectLst>
              </a:rPr>
              <a:t>Vinícius por Manuel Bandeira</a:t>
            </a:r>
            <a:endParaRPr lang="pt-BR" sz="4000" dirty="0">
              <a:solidFill>
                <a:schemeClr val="bg1"/>
              </a:solidFill>
            </a:endParaRPr>
          </a:p>
        </p:txBody>
      </p:sp>
      <p:sp>
        <p:nvSpPr>
          <p:cNvPr id="6" name="Espaço Reservado para Texto 3">
            <a:extLst>
              <a:ext uri="{FF2B5EF4-FFF2-40B4-BE49-F238E27FC236}">
                <a16:creationId xmlns:a16="http://schemas.microsoft.com/office/drawing/2014/main" id="{4517651B-A019-4156-A06E-C42546BB5A7C}"/>
              </a:ext>
            </a:extLst>
          </p:cNvPr>
          <p:cNvSpPr txBox="1">
            <a:spLocks/>
          </p:cNvSpPr>
          <p:nvPr/>
        </p:nvSpPr>
        <p:spPr>
          <a:xfrm>
            <a:off x="3953568" y="1890321"/>
            <a:ext cx="2577868" cy="4559695"/>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lnSpc>
                <a:spcPts val="24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Marcus Vinicius</a:t>
            </a:r>
          </a:p>
          <a:p>
            <a:pPr algn="just">
              <a:lnSpc>
                <a:spcPts val="24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Cruz de Moraes,</a:t>
            </a:r>
          </a:p>
          <a:p>
            <a:pPr algn="just">
              <a:lnSpc>
                <a:spcPts val="24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Eu não sabia</a:t>
            </a:r>
          </a:p>
          <a:p>
            <a:pPr algn="just">
              <a:lnSpc>
                <a:spcPts val="24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Que no teu nome</a:t>
            </a:r>
          </a:p>
          <a:p>
            <a:pPr algn="just">
              <a:lnSpc>
                <a:spcPts val="24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Tu carregavas</a:t>
            </a:r>
          </a:p>
          <a:p>
            <a:pPr algn="just">
              <a:lnSpc>
                <a:spcPts val="24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A tua cruz</a:t>
            </a:r>
          </a:p>
          <a:p>
            <a:pPr algn="just">
              <a:lnSpc>
                <a:spcPts val="24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De fogo e lavas.</a:t>
            </a:r>
          </a:p>
          <a:p>
            <a:pPr algn="just">
              <a:lnSpc>
                <a:spcPts val="24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Cruz da poesia?</a:t>
            </a:r>
          </a:p>
          <a:p>
            <a:pPr algn="just">
              <a:lnSpc>
                <a:spcPts val="24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Cruz do renome?</a:t>
            </a:r>
          </a:p>
          <a:p>
            <a:pPr algn="just">
              <a:lnSpc>
                <a:spcPts val="24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Marcus Vinicius,</a:t>
            </a:r>
          </a:p>
          <a:p>
            <a:pPr algn="just">
              <a:lnSpc>
                <a:spcPts val="24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Que em tuas puras,</a:t>
            </a:r>
          </a:p>
          <a:p>
            <a:pPr algn="just">
              <a:lnSpc>
                <a:spcPts val="24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Tuas selvagens,</a:t>
            </a:r>
          </a:p>
          <a:p>
            <a:pPr algn="just">
              <a:lnSpc>
                <a:spcPts val="24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Raras imagens</a:t>
            </a:r>
          </a:p>
          <a:p>
            <a:pPr algn="just">
              <a:lnSpc>
                <a:spcPts val="24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Da mais pungente</a:t>
            </a:r>
          </a:p>
          <a:p>
            <a:pPr algn="just">
              <a:lnSpc>
                <a:spcPts val="24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Melancolia,</a:t>
            </a:r>
          </a:p>
        </p:txBody>
      </p:sp>
      <p:sp>
        <p:nvSpPr>
          <p:cNvPr id="9" name="CaixaDeTexto 8">
            <a:extLst>
              <a:ext uri="{FF2B5EF4-FFF2-40B4-BE49-F238E27FC236}">
                <a16:creationId xmlns:a16="http://schemas.microsoft.com/office/drawing/2014/main" id="{9DEAAF98-F834-4712-980C-03B4E2D1F8AF}"/>
              </a:ext>
            </a:extLst>
          </p:cNvPr>
          <p:cNvSpPr txBox="1"/>
          <p:nvPr/>
        </p:nvSpPr>
        <p:spPr>
          <a:xfrm>
            <a:off x="6281058" y="1884521"/>
            <a:ext cx="2862939" cy="4385175"/>
          </a:xfrm>
          <a:prstGeom prst="rect">
            <a:avLst/>
          </a:prstGeom>
          <a:noFill/>
        </p:spPr>
        <p:txBody>
          <a:bodyPr wrap="square">
            <a:spAutoFit/>
          </a:bodyPr>
          <a:lstStyle/>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Ficaste ardente</a:t>
            </a:r>
          </a:p>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Para jamais.</a:t>
            </a:r>
          </a:p>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Quais são teus vícios,</a:t>
            </a:r>
          </a:p>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Vinicius, quais,</a:t>
            </a:r>
          </a:p>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Para os purgares</a:t>
            </a:r>
          </a:p>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Nas consulares</a:t>
            </a:r>
          </a:p>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Assinaturas?</a:t>
            </a:r>
          </a:p>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Marcos Vinicius,</a:t>
            </a:r>
          </a:p>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Eu já te tinha</a:t>
            </a:r>
          </a:p>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(E te ofereço essa </a:t>
            </a:r>
            <a:r>
              <a:rPr lang="pt-BR" i="1" dirty="0" err="1">
                <a:latin typeface="Calibri" panose="020F0502020204030204" pitchFamily="34" charset="0"/>
                <a:cs typeface="Calibri" panose="020F0502020204030204" pitchFamily="34" charset="0"/>
              </a:rPr>
              <a:t>tetinha</a:t>
            </a:r>
            <a:r>
              <a:rPr lang="pt-BR" i="1" dirty="0">
                <a:latin typeface="Calibri" panose="020F0502020204030204" pitchFamily="34" charset="0"/>
                <a:cs typeface="Calibri" panose="020F0502020204030204" pitchFamily="34" charset="0"/>
              </a:rPr>
              <a:t>)</a:t>
            </a:r>
          </a:p>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Como um dos marcos</a:t>
            </a:r>
          </a:p>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Do maior preço</a:t>
            </a:r>
          </a:p>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Do bom lirismo</a:t>
            </a:r>
          </a:p>
          <a:p>
            <a:pPr algn="just">
              <a:lnSpc>
                <a:spcPts val="2400"/>
              </a:lnSpc>
            </a:pPr>
            <a:r>
              <a:rPr lang="pt-BR" i="1" dirty="0">
                <a:latin typeface="Calibri" panose="020F0502020204030204" pitchFamily="34" charset="0"/>
                <a:cs typeface="Calibri" panose="020F0502020204030204" pitchFamily="34" charset="0"/>
              </a:rPr>
              <a:t>Da pátria minha.</a:t>
            </a:r>
          </a:p>
        </p:txBody>
      </p:sp>
      <p:sp>
        <p:nvSpPr>
          <p:cNvPr id="10" name="CaixaDeTexto 9">
            <a:extLst>
              <a:ext uri="{FF2B5EF4-FFF2-40B4-BE49-F238E27FC236}">
                <a16:creationId xmlns:a16="http://schemas.microsoft.com/office/drawing/2014/main" id="{C551494C-52D5-46C4-B4E0-34256DC22E8C}"/>
              </a:ext>
            </a:extLst>
          </p:cNvPr>
          <p:cNvSpPr txBox="1"/>
          <p:nvPr/>
        </p:nvSpPr>
        <p:spPr>
          <a:xfrm>
            <a:off x="8920840" y="1850874"/>
            <a:ext cx="2862939" cy="3769622"/>
          </a:xfrm>
          <a:prstGeom prst="rect">
            <a:avLst/>
          </a:prstGeom>
          <a:noFill/>
        </p:spPr>
        <p:txBody>
          <a:bodyPr wrap="square">
            <a:spAutoFit/>
          </a:bodyPr>
          <a:lstStyle/>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Mas não sabia</a:t>
            </a:r>
          </a:p>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Que fosses Marcus</a:t>
            </a:r>
          </a:p>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Pelo batismo.</a:t>
            </a:r>
          </a:p>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Hoje que o sei,</a:t>
            </a:r>
          </a:p>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Te gritarei</a:t>
            </a:r>
          </a:p>
          <a:p>
            <a:pPr>
              <a:lnSpc>
                <a:spcPts val="2400"/>
              </a:lnSpc>
              <a:spcBef>
                <a:spcPts val="0"/>
              </a:spcBef>
              <a:spcAft>
                <a:spcPts val="0"/>
              </a:spcAft>
            </a:pPr>
            <a:r>
              <a:rPr lang="pt-BR" i="1" dirty="0">
                <a:latin typeface="Calibri" panose="020F0502020204030204" pitchFamily="34" charset="0"/>
                <a:cs typeface="Calibri" panose="020F0502020204030204" pitchFamily="34" charset="0"/>
              </a:rPr>
              <a:t>Num poema bom,</a:t>
            </a:r>
          </a:p>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Bom, não! no mais</a:t>
            </a:r>
          </a:p>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Pantafaçudo</a:t>
            </a:r>
          </a:p>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Que já compus;</a:t>
            </a:r>
          </a:p>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 -  Marcus Vinicius</a:t>
            </a:r>
          </a:p>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Cruz de Moraes</a:t>
            </a:r>
          </a:p>
          <a:p>
            <a:pPr algn="just">
              <a:lnSpc>
                <a:spcPts val="2400"/>
              </a:lnSpc>
              <a:spcBef>
                <a:spcPts val="0"/>
              </a:spcBef>
              <a:spcAft>
                <a:spcPts val="0"/>
              </a:spcAft>
            </a:pPr>
            <a:r>
              <a:rPr lang="pt-BR" i="1" dirty="0">
                <a:latin typeface="Calibri" panose="020F0502020204030204" pitchFamily="34" charset="0"/>
                <a:cs typeface="Calibri" panose="020F0502020204030204" pitchFamily="34" charset="0"/>
              </a:rPr>
              <a:t>(Melo também)</a:t>
            </a:r>
          </a:p>
        </p:txBody>
      </p:sp>
      <p:sp>
        <p:nvSpPr>
          <p:cNvPr id="12" name="CaixaDeTexto 11">
            <a:extLst>
              <a:ext uri="{FF2B5EF4-FFF2-40B4-BE49-F238E27FC236}">
                <a16:creationId xmlns:a16="http://schemas.microsoft.com/office/drawing/2014/main" id="{98FE5FDB-4A34-434C-A2C0-C52E2984450B}"/>
              </a:ext>
            </a:extLst>
          </p:cNvPr>
          <p:cNvSpPr txBox="1"/>
          <p:nvPr/>
        </p:nvSpPr>
        <p:spPr>
          <a:xfrm>
            <a:off x="3902531" y="1264437"/>
            <a:ext cx="5491844" cy="400110"/>
          </a:xfrm>
          <a:prstGeom prst="rect">
            <a:avLst/>
          </a:prstGeom>
          <a:noFill/>
        </p:spPr>
        <p:txBody>
          <a:bodyPr wrap="square">
            <a:spAutoFit/>
          </a:bodyPr>
          <a:lstStyle/>
          <a:p>
            <a:r>
              <a:rPr lang="pt-BR" sz="2000" cap="small" dirty="0">
                <a:solidFill>
                  <a:schemeClr val="bg1"/>
                </a:solidFill>
                <a:effectLst>
                  <a:outerShdw blurRad="38100" dist="38100" dir="2700000" algn="tl">
                    <a:srgbClr val="000000">
                      <a:alpha val="43137"/>
                    </a:srgbClr>
                  </a:outerShdw>
                </a:effectLst>
              </a:rPr>
              <a:t>SAUDAÇÃO A VINICIUS DE MORAES </a:t>
            </a:r>
          </a:p>
        </p:txBody>
      </p:sp>
      <p:sp>
        <p:nvSpPr>
          <p:cNvPr id="16" name="CaixaDeTexto 15">
            <a:extLst>
              <a:ext uri="{FF2B5EF4-FFF2-40B4-BE49-F238E27FC236}">
                <a16:creationId xmlns:a16="http://schemas.microsoft.com/office/drawing/2014/main" id="{3B4E7221-A6B8-48BC-96F1-723691BDB7DE}"/>
              </a:ext>
            </a:extLst>
          </p:cNvPr>
          <p:cNvSpPr txBox="1"/>
          <p:nvPr/>
        </p:nvSpPr>
        <p:spPr>
          <a:xfrm>
            <a:off x="10063843" y="5742358"/>
            <a:ext cx="2128157" cy="714298"/>
          </a:xfrm>
          <a:prstGeom prst="rect">
            <a:avLst/>
          </a:prstGeom>
          <a:noFill/>
        </p:spPr>
        <p:txBody>
          <a:bodyPr wrap="square">
            <a:spAutoFit/>
          </a:bodyPr>
          <a:lstStyle/>
          <a:p>
            <a:pPr algn="just">
              <a:lnSpc>
                <a:spcPts val="2500"/>
              </a:lnSpc>
              <a:spcBef>
                <a:spcPts val="0"/>
              </a:spcBef>
              <a:spcAft>
                <a:spcPts val="0"/>
              </a:spcAft>
            </a:pPr>
            <a:r>
              <a:rPr lang="pt-BR" i="1" dirty="0">
                <a:latin typeface="Calibri" panose="020F0502020204030204" pitchFamily="34" charset="0"/>
                <a:cs typeface="Calibri" panose="020F0502020204030204" pitchFamily="34" charset="0"/>
              </a:rPr>
              <a:t>De cruz a cruz</a:t>
            </a:r>
          </a:p>
          <a:p>
            <a:pPr algn="just">
              <a:lnSpc>
                <a:spcPts val="2500"/>
              </a:lnSpc>
              <a:spcBef>
                <a:spcPts val="0"/>
              </a:spcBef>
              <a:spcAft>
                <a:spcPts val="0"/>
              </a:spcAft>
            </a:pPr>
            <a:r>
              <a:rPr lang="pt-BR" i="1" dirty="0">
                <a:latin typeface="Calibri" panose="020F0502020204030204" pitchFamily="34" charset="0"/>
                <a:cs typeface="Calibri" panose="020F0502020204030204" pitchFamily="34" charset="0"/>
              </a:rPr>
              <a:t>Eu te saúdo .</a:t>
            </a:r>
          </a:p>
        </p:txBody>
      </p:sp>
      <p:pic>
        <p:nvPicPr>
          <p:cNvPr id="17" name="Picture 6" descr="Cd Lacrado Manuel Bandeira Vinicius De Moraes Se Todos Fosse | Mercado Livre">
            <a:extLst>
              <a:ext uri="{FF2B5EF4-FFF2-40B4-BE49-F238E27FC236}">
                <a16:creationId xmlns:a16="http://schemas.microsoft.com/office/drawing/2014/main" id="{CD5DEE19-57FB-4AD5-A38F-FCDF44DD494F}"/>
              </a:ext>
            </a:extLst>
          </p:cNvPr>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311785" y="3238183"/>
            <a:ext cx="3264172" cy="3218473"/>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052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ço Reservado para Texto 3">
            <a:extLst>
              <a:ext uri="{FF2B5EF4-FFF2-40B4-BE49-F238E27FC236}">
                <a16:creationId xmlns:a16="http://schemas.microsoft.com/office/drawing/2014/main" id="{064AACB7-CD0C-4B14-A39F-B4369C367644}"/>
              </a:ext>
            </a:extLst>
          </p:cNvPr>
          <p:cNvSpPr txBox="1">
            <a:spLocks/>
          </p:cNvSpPr>
          <p:nvPr/>
        </p:nvSpPr>
        <p:spPr>
          <a:xfrm>
            <a:off x="7323365" y="1733886"/>
            <a:ext cx="3163660" cy="4284097"/>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spcBef>
                <a:spcPts val="0"/>
              </a:spcBef>
            </a:pPr>
            <a:r>
              <a:rPr lang="pt-BR" sz="2200" i="1" dirty="0">
                <a:solidFill>
                  <a:schemeClr val="tx1"/>
                </a:solidFill>
                <a:latin typeface="Calibri" panose="020F0502020204030204" pitchFamily="34" charset="0"/>
                <a:cs typeface="Calibri" panose="020F0502020204030204" pitchFamily="34" charset="0"/>
              </a:rPr>
              <a:t>Naquele momento</a:t>
            </a:r>
          </a:p>
          <a:p>
            <a:pPr algn="just">
              <a:spcBef>
                <a:spcPts val="0"/>
              </a:spcBef>
            </a:pPr>
            <a:r>
              <a:rPr lang="pt-BR" sz="2200" i="1" dirty="0">
                <a:solidFill>
                  <a:schemeClr val="tx1"/>
                </a:solidFill>
                <a:latin typeface="Calibri" panose="020F0502020204030204" pitchFamily="34" charset="0"/>
                <a:cs typeface="Calibri" panose="020F0502020204030204" pitchFamily="34" charset="0"/>
              </a:rPr>
              <a:t>o riso acabou</a:t>
            </a:r>
          </a:p>
          <a:p>
            <a:pPr algn="just">
              <a:spcBef>
                <a:spcPts val="0"/>
              </a:spcBef>
            </a:pPr>
            <a:r>
              <a:rPr lang="pt-BR" sz="2200" i="1" dirty="0">
                <a:solidFill>
                  <a:schemeClr val="tx1"/>
                </a:solidFill>
                <a:latin typeface="Calibri" panose="020F0502020204030204" pitchFamily="34" charset="0"/>
                <a:cs typeface="Calibri" panose="020F0502020204030204" pitchFamily="34" charset="0"/>
              </a:rPr>
              <a:t>e veio o espanto</a:t>
            </a:r>
          </a:p>
          <a:p>
            <a:pPr algn="just">
              <a:spcBef>
                <a:spcPts val="0"/>
              </a:spcBef>
            </a:pPr>
            <a:r>
              <a:rPr lang="pt-BR" sz="2200" i="1" dirty="0">
                <a:solidFill>
                  <a:schemeClr val="tx1"/>
                </a:solidFill>
                <a:latin typeface="Calibri" panose="020F0502020204030204" pitchFamily="34" charset="0"/>
                <a:cs typeface="Calibri" panose="020F0502020204030204" pitchFamily="34" charset="0"/>
              </a:rPr>
              <a:t>e do meu choro </a:t>
            </a:r>
          </a:p>
          <a:p>
            <a:pPr algn="just">
              <a:spcBef>
                <a:spcPts val="0"/>
              </a:spcBef>
            </a:pPr>
            <a:r>
              <a:rPr lang="pt-BR" sz="2200" i="1" dirty="0">
                <a:solidFill>
                  <a:schemeClr val="tx1"/>
                </a:solidFill>
                <a:latin typeface="Calibri" panose="020F0502020204030204" pitchFamily="34" charset="0"/>
                <a:cs typeface="Calibri" panose="020F0502020204030204" pitchFamily="34" charset="0"/>
              </a:rPr>
              <a:t>o desentendimento</a:t>
            </a:r>
          </a:p>
          <a:p>
            <a:pPr algn="just">
              <a:spcBef>
                <a:spcPts val="0"/>
              </a:spcBef>
            </a:pPr>
            <a:r>
              <a:rPr lang="pt-BR" sz="2200" i="1" dirty="0">
                <a:solidFill>
                  <a:schemeClr val="tx1"/>
                </a:solidFill>
                <a:latin typeface="Calibri" panose="020F0502020204030204" pitchFamily="34" charset="0"/>
                <a:cs typeface="Calibri" panose="020F0502020204030204" pitchFamily="34" charset="0"/>
              </a:rPr>
              <a:t>e das mãos unidas</a:t>
            </a:r>
          </a:p>
          <a:p>
            <a:pPr algn="just">
              <a:spcBef>
                <a:spcPts val="0"/>
              </a:spcBef>
            </a:pPr>
            <a:r>
              <a:rPr lang="pt-BR" sz="2200" i="1" dirty="0">
                <a:solidFill>
                  <a:schemeClr val="tx1"/>
                </a:solidFill>
                <a:latin typeface="Calibri" panose="020F0502020204030204" pitchFamily="34" charset="0"/>
                <a:cs typeface="Calibri" panose="020F0502020204030204" pitchFamily="34" charset="0"/>
              </a:rPr>
              <a:t>veio o tremor dos dedos </a:t>
            </a:r>
          </a:p>
          <a:p>
            <a:pPr algn="just">
              <a:spcBef>
                <a:spcPts val="0"/>
              </a:spcBef>
            </a:pPr>
            <a:r>
              <a:rPr lang="pt-BR" sz="2200" i="1" dirty="0">
                <a:solidFill>
                  <a:schemeClr val="tx1"/>
                </a:solidFill>
                <a:latin typeface="Calibri" panose="020F0502020204030204" pitchFamily="34" charset="0"/>
                <a:cs typeface="Calibri" panose="020F0502020204030204" pitchFamily="34" charset="0"/>
              </a:rPr>
              <a:t>e da vontade da vida </a:t>
            </a:r>
          </a:p>
          <a:p>
            <a:pPr algn="just">
              <a:spcBef>
                <a:spcPts val="0"/>
              </a:spcBef>
            </a:pPr>
            <a:r>
              <a:rPr lang="pt-BR" sz="2200" i="1" dirty="0">
                <a:solidFill>
                  <a:schemeClr val="tx1"/>
                </a:solidFill>
                <a:latin typeface="Calibri" panose="020F0502020204030204" pitchFamily="34" charset="0"/>
                <a:cs typeface="Calibri" panose="020F0502020204030204" pitchFamily="34" charset="0"/>
              </a:rPr>
              <a:t>Veio o medo.</a:t>
            </a:r>
          </a:p>
          <a:p>
            <a:pPr algn="just">
              <a:spcBef>
                <a:spcPts val="0"/>
              </a:spcBef>
            </a:pPr>
            <a:r>
              <a:rPr lang="pt-BR" sz="2200" i="1" dirty="0">
                <a:solidFill>
                  <a:schemeClr val="tx1"/>
                </a:solidFill>
                <a:latin typeface="Calibri" panose="020F0502020204030204" pitchFamily="34" charset="0"/>
                <a:cs typeface="Calibri" panose="020F0502020204030204" pitchFamily="34" charset="0"/>
              </a:rPr>
              <a:t>                                   </a:t>
            </a:r>
            <a:endParaRPr lang="pt-BR" sz="2200" dirty="0">
              <a:solidFill>
                <a:schemeClr val="tx1"/>
              </a:solidFill>
              <a:latin typeface="Calibri" panose="020F0502020204030204" pitchFamily="34" charset="0"/>
              <a:cs typeface="Calibri" panose="020F0502020204030204" pitchFamily="34" charset="0"/>
            </a:endParaRPr>
          </a:p>
        </p:txBody>
      </p:sp>
      <p:pic>
        <p:nvPicPr>
          <p:cNvPr id="15" name="Picture 2" descr="O beijo secreto de Vinícius e Hilda, por Sérgio Saraiva - GGN">
            <a:extLst>
              <a:ext uri="{FF2B5EF4-FFF2-40B4-BE49-F238E27FC236}">
                <a16:creationId xmlns:a16="http://schemas.microsoft.com/office/drawing/2014/main" id="{8EBB7D51-EF91-4484-90CA-C117EFB6B005}"/>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407367" y="1733886"/>
            <a:ext cx="4688633" cy="26356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CaixaDeTexto 16">
            <a:extLst>
              <a:ext uri="{FF2B5EF4-FFF2-40B4-BE49-F238E27FC236}">
                <a16:creationId xmlns:a16="http://schemas.microsoft.com/office/drawing/2014/main" id="{57D63F2F-FB83-42DF-B17A-26CFBE470F10}"/>
              </a:ext>
            </a:extLst>
          </p:cNvPr>
          <p:cNvSpPr txBox="1"/>
          <p:nvPr/>
        </p:nvSpPr>
        <p:spPr>
          <a:xfrm>
            <a:off x="1723345" y="4485435"/>
            <a:ext cx="4826452" cy="707886"/>
          </a:xfrm>
          <a:prstGeom prst="rect">
            <a:avLst/>
          </a:prstGeom>
          <a:noFill/>
        </p:spPr>
        <p:txBody>
          <a:bodyPr wrap="square">
            <a:spAutoFit/>
          </a:bodyPr>
          <a:lstStyle/>
          <a:p>
            <a:r>
              <a:rPr lang="pt-BR" sz="2000" dirty="0">
                <a:latin typeface="Calibri" panose="020F0502020204030204" pitchFamily="34" charset="0"/>
                <a:cs typeface="Calibri" panose="020F0502020204030204" pitchFamily="34" charset="0"/>
              </a:rPr>
              <a:t>Hilda Hilst trecho de BALADA DE ALZIRA 1951(III)</a:t>
            </a:r>
          </a:p>
        </p:txBody>
      </p:sp>
      <p:sp>
        <p:nvSpPr>
          <p:cNvPr id="18" name="CaixaDeTexto 17">
            <a:extLst>
              <a:ext uri="{FF2B5EF4-FFF2-40B4-BE49-F238E27FC236}">
                <a16:creationId xmlns:a16="http://schemas.microsoft.com/office/drawing/2014/main" id="{7DD3EE6F-4829-403A-9BAF-7B843FF56A9B}"/>
              </a:ext>
            </a:extLst>
          </p:cNvPr>
          <p:cNvSpPr txBox="1"/>
          <p:nvPr/>
        </p:nvSpPr>
        <p:spPr>
          <a:xfrm>
            <a:off x="2623457" y="631756"/>
            <a:ext cx="7663543" cy="646331"/>
          </a:xfrm>
          <a:prstGeom prst="rect">
            <a:avLst/>
          </a:prstGeom>
          <a:noFill/>
        </p:spPr>
        <p:txBody>
          <a:bodyPr wrap="square">
            <a:spAutoFit/>
          </a:bodyPr>
          <a:lstStyle/>
          <a:p>
            <a:r>
              <a:rPr lang="pt-BR" sz="3600" cap="small" dirty="0">
                <a:solidFill>
                  <a:schemeClr val="bg1"/>
                </a:solidFill>
                <a:effectLst>
                  <a:outerShdw blurRad="38100" dist="38100" dir="2700000" algn="tl">
                    <a:srgbClr val="000000">
                      <a:alpha val="43137"/>
                    </a:srgbClr>
                  </a:outerShdw>
                </a:effectLst>
              </a:rPr>
              <a:t>Vinícius na Poesia de Hilda Hilst</a:t>
            </a:r>
            <a:endParaRPr lang="pt-BR" sz="3600" dirty="0">
              <a:solidFill>
                <a:schemeClr val="bg1"/>
              </a:solidFill>
            </a:endParaRPr>
          </a:p>
        </p:txBody>
      </p:sp>
    </p:spTree>
    <p:extLst>
      <p:ext uri="{BB962C8B-B14F-4D97-AF65-F5344CB8AC3E}">
        <p14:creationId xmlns:p14="http://schemas.microsoft.com/office/powerpoint/2010/main" val="199213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O beijo secreto de Vinícius e Hilda, por Sérgio Saraiva - GGN">
            <a:extLst>
              <a:ext uri="{FF2B5EF4-FFF2-40B4-BE49-F238E27FC236}">
                <a16:creationId xmlns:a16="http://schemas.microsoft.com/office/drawing/2014/main" id="{3EE37AEE-82E1-4984-B17E-8F56260DEF5F}"/>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981898" y="593269"/>
            <a:ext cx="4211793" cy="23676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Espaço Reservado para Texto 3">
            <a:extLst>
              <a:ext uri="{FF2B5EF4-FFF2-40B4-BE49-F238E27FC236}">
                <a16:creationId xmlns:a16="http://schemas.microsoft.com/office/drawing/2014/main" id="{250975B1-460B-4080-9814-AD726EB53AD7}"/>
              </a:ext>
            </a:extLst>
          </p:cNvPr>
          <p:cNvSpPr txBox="1">
            <a:spLocks/>
          </p:cNvSpPr>
          <p:nvPr/>
        </p:nvSpPr>
        <p:spPr>
          <a:xfrm>
            <a:off x="388521" y="1717587"/>
            <a:ext cx="4865914" cy="4380790"/>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Na hora da minha morte</a:t>
            </a:r>
          </a:p>
          <a:p>
            <a:pPr>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estarão ao meu lado mais homens</a:t>
            </a:r>
          </a:p>
          <a:p>
            <a:pPr>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infinitamente mais homens que mulheres.</a:t>
            </a:r>
          </a:p>
          <a:p>
            <a:pPr>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(Porque fui mais amante que amiga)</a:t>
            </a:r>
          </a:p>
          <a:p>
            <a:pPr>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Sem dúvidas dirão as coisas que não fui.</a:t>
            </a:r>
          </a:p>
          <a:p>
            <a:pPr>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Ou então com grande generosidade:</a:t>
            </a:r>
          </a:p>
          <a:p>
            <a:pPr>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Não era mau poeta a pequena Hilda.</a:t>
            </a:r>
          </a:p>
          <a:p>
            <a:pPr lvl="1">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Terei rosas no corpo, nas mãos, nos pés. </a:t>
            </a:r>
          </a:p>
          <a:p>
            <a:pPr lvl="1">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Sei disso por que fiz um pedido piegas</a:t>
            </a:r>
          </a:p>
          <a:p>
            <a:pPr lvl="1">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à minha mãe: “Quero ter rosas comigo</a:t>
            </a:r>
          </a:p>
          <a:p>
            <a:pPr lvl="1">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 na hora da minha morte”. </a:t>
            </a:r>
          </a:p>
          <a:p>
            <a:pPr>
              <a:spcAft>
                <a:spcPts val="0"/>
              </a:spcAft>
            </a:pPr>
            <a:endParaRPr lang="pt-BR" sz="2000" dirty="0">
              <a:solidFill>
                <a:schemeClr val="tx1"/>
              </a:solidFill>
              <a:latin typeface="Calibri" panose="020F0502020204030204" pitchFamily="34" charset="0"/>
              <a:cs typeface="Calibri" panose="020F0502020204030204" pitchFamily="34" charset="0"/>
            </a:endParaRPr>
          </a:p>
        </p:txBody>
      </p:sp>
      <p:sp>
        <p:nvSpPr>
          <p:cNvPr id="3" name="Espaço Reservado para Texto 3">
            <a:extLst>
              <a:ext uri="{FF2B5EF4-FFF2-40B4-BE49-F238E27FC236}">
                <a16:creationId xmlns:a16="http://schemas.microsoft.com/office/drawing/2014/main" id="{273A38C1-67FA-41E5-9305-530B0277A6F4}"/>
              </a:ext>
            </a:extLst>
          </p:cNvPr>
          <p:cNvSpPr txBox="1">
            <a:spLocks/>
          </p:cNvSpPr>
          <p:nvPr/>
        </p:nvSpPr>
        <p:spPr>
          <a:xfrm>
            <a:off x="5306184" y="1747197"/>
            <a:ext cx="5091149" cy="2768875"/>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E haverá rosas.</a:t>
            </a:r>
          </a:p>
          <a:p>
            <a:pPr>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São todos tão delicados </a:t>
            </a:r>
          </a:p>
          <a:p>
            <a:pPr>
              <a:spcBef>
                <a:spcPts val="0"/>
              </a:spcBef>
            </a:pPr>
            <a:r>
              <a:rPr lang="pt-BR" sz="2000" i="1" dirty="0">
                <a:solidFill>
                  <a:schemeClr val="tx1"/>
                </a:solidFill>
                <a:latin typeface="Calibri" panose="020F0502020204030204" pitchFamily="34" charset="0"/>
                <a:cs typeface="Calibri" panose="020F0502020204030204" pitchFamily="34" charset="0"/>
              </a:rPr>
              <a:t>tão delicados...</a:t>
            </a:r>
          </a:p>
          <a:p>
            <a:pPr lvl="1">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Na hora da minha morte</a:t>
            </a:r>
          </a:p>
          <a:p>
            <a:pPr lvl="1">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estarão ao meu lado mais homens</a:t>
            </a:r>
          </a:p>
          <a:p>
            <a:pPr lvl="1">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infinitamente mais homens que mulheres.</a:t>
            </a:r>
          </a:p>
          <a:p>
            <a:pPr lvl="1">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E um deles dirá um poema sinistro</a:t>
            </a:r>
          </a:p>
          <a:p>
            <a:pPr lvl="1">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a jeito de balada em tom menor...</a:t>
            </a:r>
          </a:p>
          <a:p>
            <a:pPr>
              <a:spcAft>
                <a:spcPts val="0"/>
              </a:spcAft>
            </a:pPr>
            <a:endParaRPr lang="pt-BR" sz="1600" dirty="0">
              <a:solidFill>
                <a:schemeClr val="tx1"/>
              </a:solidFill>
            </a:endParaRPr>
          </a:p>
        </p:txBody>
      </p:sp>
      <p:pic>
        <p:nvPicPr>
          <p:cNvPr id="5124" name="Picture 4" descr="Risco de rosa para pintar, desenho de rosa. | Desenho de rosa, Desenho, Desenhos  rosas">
            <a:extLst>
              <a:ext uri="{FF2B5EF4-FFF2-40B4-BE49-F238E27FC236}">
                <a16:creationId xmlns:a16="http://schemas.microsoft.com/office/drawing/2014/main" id="{F24B5E22-7DF7-4DEC-8FD5-2C4E2F7BC667}"/>
              </a:ext>
            </a:extLst>
          </p:cNvPr>
          <p:cNvPicPr>
            <a:picLocks noChangeAspect="1" noChangeArrowheads="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51168" y="6060814"/>
            <a:ext cx="556738" cy="797186"/>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7AEE8C36-8170-49DB-94A7-1E636B3AA63B}"/>
              </a:ext>
            </a:extLst>
          </p:cNvPr>
          <p:cNvSpPr txBox="1"/>
          <p:nvPr/>
        </p:nvSpPr>
        <p:spPr>
          <a:xfrm>
            <a:off x="3504409" y="796436"/>
            <a:ext cx="4935178" cy="707886"/>
          </a:xfrm>
          <a:prstGeom prst="rect">
            <a:avLst/>
          </a:prstGeom>
          <a:noFill/>
        </p:spPr>
        <p:txBody>
          <a:bodyPr wrap="square">
            <a:spAutoFit/>
          </a:bodyPr>
          <a:lstStyle/>
          <a:p>
            <a:pPr algn="ctr"/>
            <a:r>
              <a:rPr lang="pt-BR" sz="2000" cap="small" dirty="0">
                <a:solidFill>
                  <a:schemeClr val="bg1"/>
                </a:solidFill>
                <a:effectLst>
                  <a:outerShdw blurRad="38100" dist="38100" dir="2700000" algn="tl">
                    <a:srgbClr val="000000">
                      <a:alpha val="43137"/>
                    </a:srgbClr>
                  </a:outerShdw>
                </a:effectLst>
              </a:rPr>
              <a:t>BALADA DO FESTIVAL (IV)</a:t>
            </a:r>
          </a:p>
          <a:p>
            <a:pPr algn="ctr"/>
            <a:r>
              <a:rPr lang="pt-BR" sz="2000" cap="small" dirty="0">
                <a:solidFill>
                  <a:schemeClr val="bg1"/>
                </a:solidFill>
                <a:effectLst>
                  <a:outerShdw blurRad="38100" dist="38100" dir="2700000" algn="tl">
                    <a:srgbClr val="000000">
                      <a:alpha val="43137"/>
                    </a:srgbClr>
                  </a:outerShdw>
                </a:effectLst>
              </a:rPr>
              <a:t>Hilda Hilst  a Vinicius de Moraes</a:t>
            </a:r>
          </a:p>
        </p:txBody>
      </p:sp>
      <p:pic>
        <p:nvPicPr>
          <p:cNvPr id="8" name="Picture 4" descr="Risco de rosa para pintar, desenho de rosa. | Desenho de rosa, Desenho, Desenhos  rosas">
            <a:extLst>
              <a:ext uri="{FF2B5EF4-FFF2-40B4-BE49-F238E27FC236}">
                <a16:creationId xmlns:a16="http://schemas.microsoft.com/office/drawing/2014/main" id="{E87C372C-9D93-4C11-B5B6-BADCEE3705E1}"/>
              </a:ext>
            </a:extLst>
          </p:cNvPr>
          <p:cNvPicPr>
            <a:picLocks noChangeAspect="1" noChangeArrowheads="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248826" y="6060813"/>
            <a:ext cx="556738" cy="7971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isco de rosa para pintar, desenho de rosa. | Desenho de rosa, Desenho, Desenhos  rosas">
            <a:extLst>
              <a:ext uri="{FF2B5EF4-FFF2-40B4-BE49-F238E27FC236}">
                <a16:creationId xmlns:a16="http://schemas.microsoft.com/office/drawing/2014/main" id="{77AEB2C2-62A1-4626-A315-748981E3DE7D}"/>
              </a:ext>
            </a:extLst>
          </p:cNvPr>
          <p:cNvPicPr>
            <a:picLocks noChangeAspect="1" noChangeArrowheads="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flipH="1">
            <a:off x="2118922" y="6060813"/>
            <a:ext cx="556738" cy="7971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isco de rosa para pintar, desenho de rosa. | Desenho de rosa, Desenho, Desenhos  rosas">
            <a:extLst>
              <a:ext uri="{FF2B5EF4-FFF2-40B4-BE49-F238E27FC236}">
                <a16:creationId xmlns:a16="http://schemas.microsoft.com/office/drawing/2014/main" id="{71B8A73C-6DB5-433E-A89C-BE2AC2D5267B}"/>
              </a:ext>
            </a:extLst>
          </p:cNvPr>
          <p:cNvPicPr>
            <a:picLocks noChangeAspect="1" noChangeArrowheads="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916581" y="6060812"/>
            <a:ext cx="556738" cy="7971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isco de rosa para pintar, desenho de rosa. | Desenho de rosa, Desenho, Desenhos  rosas">
            <a:extLst>
              <a:ext uri="{FF2B5EF4-FFF2-40B4-BE49-F238E27FC236}">
                <a16:creationId xmlns:a16="http://schemas.microsoft.com/office/drawing/2014/main" id="{0707660B-1C46-43DB-B0E9-1BD6E09F2941}"/>
              </a:ext>
            </a:extLst>
          </p:cNvPr>
          <p:cNvPicPr>
            <a:picLocks noChangeAspect="1" noChangeArrowheads="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flipH="1">
            <a:off x="3763386" y="6060816"/>
            <a:ext cx="556738" cy="7971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isco de rosa para pintar, desenho de rosa. | Desenho de rosa, Desenho, Desenhos  rosas">
            <a:extLst>
              <a:ext uri="{FF2B5EF4-FFF2-40B4-BE49-F238E27FC236}">
                <a16:creationId xmlns:a16="http://schemas.microsoft.com/office/drawing/2014/main" id="{22220549-55FF-429B-BE4E-060700DAB3F8}"/>
              </a:ext>
            </a:extLst>
          </p:cNvPr>
          <p:cNvPicPr>
            <a:picLocks noChangeAspect="1" noChangeArrowheads="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561045" y="6060815"/>
            <a:ext cx="556738" cy="7971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isco de rosa para pintar, desenho de rosa. | Desenho de rosa, Desenho, Desenhos  rosas">
            <a:extLst>
              <a:ext uri="{FF2B5EF4-FFF2-40B4-BE49-F238E27FC236}">
                <a16:creationId xmlns:a16="http://schemas.microsoft.com/office/drawing/2014/main" id="{74E078D6-549E-4D42-A138-E6471A48E20A}"/>
              </a:ext>
            </a:extLst>
          </p:cNvPr>
          <p:cNvPicPr>
            <a:picLocks noChangeAspect="1" noChangeArrowheads="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431142" y="6060815"/>
            <a:ext cx="556738" cy="7971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isco de rosa para pintar, desenho de rosa. | Desenho de rosa, Desenho, Desenhos  rosas">
            <a:extLst>
              <a:ext uri="{FF2B5EF4-FFF2-40B4-BE49-F238E27FC236}">
                <a16:creationId xmlns:a16="http://schemas.microsoft.com/office/drawing/2014/main" id="{CD008F9A-BEBC-4F35-8044-1550014FCC72}"/>
              </a:ext>
            </a:extLst>
          </p:cNvPr>
          <p:cNvPicPr>
            <a:picLocks noChangeAspect="1" noChangeArrowheads="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flipH="1">
            <a:off x="6228799" y="6060814"/>
            <a:ext cx="556738" cy="7971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isco de rosa para pintar, desenho de rosa. | Desenho de rosa, Desenho, Desenhos  rosas">
            <a:extLst>
              <a:ext uri="{FF2B5EF4-FFF2-40B4-BE49-F238E27FC236}">
                <a16:creationId xmlns:a16="http://schemas.microsoft.com/office/drawing/2014/main" id="{19BDAB1A-A9F9-4235-B7B3-B8E2DEDB3C00}"/>
              </a:ext>
            </a:extLst>
          </p:cNvPr>
          <p:cNvPicPr>
            <a:picLocks noChangeAspect="1" noChangeArrowheads="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flipH="1">
            <a:off x="7136864" y="6048924"/>
            <a:ext cx="556738" cy="7971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isco de rosa para pintar, desenho de rosa. | Desenho de rosa, Desenho, Desenhos  rosas">
            <a:extLst>
              <a:ext uri="{FF2B5EF4-FFF2-40B4-BE49-F238E27FC236}">
                <a16:creationId xmlns:a16="http://schemas.microsoft.com/office/drawing/2014/main" id="{F454AD74-6251-471C-B6F5-13DAF72B2464}"/>
              </a:ext>
            </a:extLst>
          </p:cNvPr>
          <p:cNvPicPr>
            <a:picLocks noChangeAspect="1" noChangeArrowheads="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7934523" y="6048923"/>
            <a:ext cx="556738" cy="7971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isco de rosa para pintar, desenho de rosa. | Desenho de rosa, Desenho, Desenhos  rosas">
            <a:extLst>
              <a:ext uri="{FF2B5EF4-FFF2-40B4-BE49-F238E27FC236}">
                <a16:creationId xmlns:a16="http://schemas.microsoft.com/office/drawing/2014/main" id="{F34CEC4F-0567-420D-ACAD-B1BDAAF0A8F8}"/>
              </a:ext>
            </a:extLst>
          </p:cNvPr>
          <p:cNvPicPr>
            <a:picLocks noChangeAspect="1" noChangeArrowheads="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flipH="1">
            <a:off x="8781328" y="6048927"/>
            <a:ext cx="556738" cy="7971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isco de rosa para pintar, desenho de rosa. | Desenho de rosa, Desenho, Desenhos  rosas">
            <a:extLst>
              <a:ext uri="{FF2B5EF4-FFF2-40B4-BE49-F238E27FC236}">
                <a16:creationId xmlns:a16="http://schemas.microsoft.com/office/drawing/2014/main" id="{A1A0481A-C472-49FB-A9DF-4F920E471E58}"/>
              </a:ext>
            </a:extLst>
          </p:cNvPr>
          <p:cNvPicPr>
            <a:picLocks noChangeAspect="1" noChangeArrowheads="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9578987" y="6048926"/>
            <a:ext cx="556738" cy="79718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isco de rosa para pintar, desenho de rosa. | Desenho de rosa, Desenho, Desenhos  rosas">
            <a:extLst>
              <a:ext uri="{FF2B5EF4-FFF2-40B4-BE49-F238E27FC236}">
                <a16:creationId xmlns:a16="http://schemas.microsoft.com/office/drawing/2014/main" id="{C8E2B9C1-D2D3-47D5-8452-E66B8676488C}"/>
              </a:ext>
            </a:extLst>
          </p:cNvPr>
          <p:cNvPicPr>
            <a:picLocks noChangeAspect="1" noChangeArrowheads="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0449084" y="6048926"/>
            <a:ext cx="556738" cy="79718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isco de rosa para pintar, desenho de rosa. | Desenho de rosa, Desenho, Desenhos  rosas">
            <a:extLst>
              <a:ext uri="{FF2B5EF4-FFF2-40B4-BE49-F238E27FC236}">
                <a16:creationId xmlns:a16="http://schemas.microsoft.com/office/drawing/2014/main" id="{013258A4-6C01-47E9-A82A-99A391632375}"/>
              </a:ext>
            </a:extLst>
          </p:cNvPr>
          <p:cNvPicPr>
            <a:picLocks noChangeAspect="1" noChangeArrowheads="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flipH="1">
            <a:off x="11246741" y="6048925"/>
            <a:ext cx="556738" cy="797186"/>
          </a:xfrm>
          <a:prstGeom prst="rect">
            <a:avLst/>
          </a:prstGeom>
          <a:noFill/>
          <a:extLst>
            <a:ext uri="{909E8E84-426E-40DD-AFC4-6F175D3DCCD1}">
              <a14:hiddenFill xmlns:a14="http://schemas.microsoft.com/office/drawing/2010/main">
                <a:solidFill>
                  <a:srgbClr val="FFFFFF"/>
                </a:solidFill>
              </a14:hiddenFill>
            </a:ext>
          </a:extLst>
        </p:spPr>
      </p:pic>
      <p:sp>
        <p:nvSpPr>
          <p:cNvPr id="22" name="CaixaDeTexto 21">
            <a:extLst>
              <a:ext uri="{FF2B5EF4-FFF2-40B4-BE49-F238E27FC236}">
                <a16:creationId xmlns:a16="http://schemas.microsoft.com/office/drawing/2014/main" id="{6076FDED-5F77-4FCF-B0FD-1D769CB65C85}"/>
              </a:ext>
            </a:extLst>
          </p:cNvPr>
          <p:cNvSpPr txBox="1"/>
          <p:nvPr/>
        </p:nvSpPr>
        <p:spPr>
          <a:xfrm>
            <a:off x="2623457" y="196324"/>
            <a:ext cx="7663543" cy="646331"/>
          </a:xfrm>
          <a:prstGeom prst="rect">
            <a:avLst/>
          </a:prstGeom>
          <a:noFill/>
        </p:spPr>
        <p:txBody>
          <a:bodyPr wrap="square">
            <a:spAutoFit/>
          </a:bodyPr>
          <a:lstStyle/>
          <a:p>
            <a:r>
              <a:rPr lang="pt-BR" sz="3600" cap="small" dirty="0">
                <a:effectLst>
                  <a:outerShdw blurRad="38100" dist="38100" dir="2700000" algn="tl">
                    <a:srgbClr val="000000">
                      <a:alpha val="43137"/>
                    </a:srgbClr>
                  </a:outerShdw>
                </a:effectLst>
              </a:rPr>
              <a:t>Vinícius na Poesia de Hilda Hilst</a:t>
            </a:r>
            <a:endParaRPr lang="pt-BR" sz="3600" dirty="0"/>
          </a:p>
        </p:txBody>
      </p:sp>
      <p:sp>
        <p:nvSpPr>
          <p:cNvPr id="24" name="CaixaDeTexto 23">
            <a:extLst>
              <a:ext uri="{FF2B5EF4-FFF2-40B4-BE49-F238E27FC236}">
                <a16:creationId xmlns:a16="http://schemas.microsoft.com/office/drawing/2014/main" id="{7D84F073-44D7-43E0-A072-17B338B0CB8C}"/>
              </a:ext>
            </a:extLst>
          </p:cNvPr>
          <p:cNvSpPr txBox="1"/>
          <p:nvPr/>
        </p:nvSpPr>
        <p:spPr>
          <a:xfrm>
            <a:off x="6837923" y="4422727"/>
            <a:ext cx="3886810" cy="1477328"/>
          </a:xfrm>
          <a:prstGeom prst="rect">
            <a:avLst/>
          </a:prstGeom>
          <a:noFill/>
        </p:spPr>
        <p:txBody>
          <a:bodyPr wrap="square">
            <a:spAutoFit/>
          </a:bodyPr>
          <a:lstStyle/>
          <a:p>
            <a:pPr>
              <a:spcBef>
                <a:spcPts val="0"/>
              </a:spcBef>
              <a:spcAft>
                <a:spcPts val="0"/>
              </a:spcAft>
            </a:pPr>
            <a:r>
              <a:rPr lang="pt-BR" sz="1800" i="1" dirty="0">
                <a:solidFill>
                  <a:schemeClr val="tx1"/>
                </a:solidFill>
                <a:latin typeface="Calibri" panose="020F0502020204030204" pitchFamily="34" charset="0"/>
                <a:cs typeface="Calibri" panose="020F0502020204030204" pitchFamily="34" charset="0"/>
              </a:rPr>
              <a:t>Tem tanto medo da terra</a:t>
            </a:r>
          </a:p>
          <a:p>
            <a:pPr>
              <a:spcBef>
                <a:spcPts val="0"/>
              </a:spcBef>
              <a:spcAft>
                <a:spcPts val="0"/>
              </a:spcAft>
            </a:pPr>
            <a:r>
              <a:rPr lang="pt-BR" sz="1800" i="1" dirty="0">
                <a:solidFill>
                  <a:schemeClr val="tx1"/>
                </a:solidFill>
                <a:latin typeface="Calibri" panose="020F0502020204030204" pitchFamily="34" charset="0"/>
                <a:cs typeface="Calibri" panose="020F0502020204030204" pitchFamily="34" charset="0"/>
              </a:rPr>
              <a:t>a moça que hoje se enterra.</a:t>
            </a:r>
          </a:p>
          <a:p>
            <a:pPr>
              <a:spcBef>
                <a:spcPts val="0"/>
              </a:spcBef>
              <a:spcAft>
                <a:spcPts val="0"/>
              </a:spcAft>
            </a:pPr>
            <a:r>
              <a:rPr lang="pt-BR" sz="1800" i="1" dirty="0">
                <a:solidFill>
                  <a:schemeClr val="tx1"/>
                </a:solidFill>
                <a:latin typeface="Calibri" panose="020F0502020204030204" pitchFamily="34" charset="0"/>
                <a:cs typeface="Calibri" panose="020F0502020204030204" pitchFamily="34" charset="0"/>
              </a:rPr>
              <a:t>fez poema, fez soneto </a:t>
            </a:r>
          </a:p>
          <a:p>
            <a:pPr>
              <a:spcBef>
                <a:spcPts val="0"/>
              </a:spcBef>
              <a:spcAft>
                <a:spcPts val="0"/>
              </a:spcAft>
            </a:pPr>
            <a:r>
              <a:rPr lang="pt-BR" sz="1800" i="1" dirty="0">
                <a:solidFill>
                  <a:schemeClr val="tx1"/>
                </a:solidFill>
                <a:latin typeface="Calibri" panose="020F0502020204030204" pitchFamily="34" charset="0"/>
                <a:cs typeface="Calibri" panose="020F0502020204030204" pitchFamily="34" charset="0"/>
              </a:rPr>
              <a:t>muito mais meu do que dela. </a:t>
            </a:r>
          </a:p>
          <a:p>
            <a:pPr>
              <a:spcBef>
                <a:spcPts val="0"/>
              </a:spcBef>
              <a:spcAft>
                <a:spcPts val="0"/>
              </a:spcAft>
            </a:pPr>
            <a:r>
              <a:rPr lang="pt-BR" sz="1800" i="1" dirty="0">
                <a:solidFill>
                  <a:schemeClr val="tx1"/>
                </a:solidFill>
                <a:latin typeface="Calibri" panose="020F0502020204030204" pitchFamily="34" charset="0"/>
                <a:cs typeface="Calibri" panose="020F0502020204030204" pitchFamily="34" charset="0"/>
              </a:rPr>
              <a:t>Lá, lá, ri, lá, lá, lá, lá.  </a:t>
            </a:r>
          </a:p>
        </p:txBody>
      </p:sp>
    </p:spTree>
    <p:extLst>
      <p:ext uri="{BB962C8B-B14F-4D97-AF65-F5344CB8AC3E}">
        <p14:creationId xmlns:p14="http://schemas.microsoft.com/office/powerpoint/2010/main" val="1066831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D83A06D2-0572-42BF-BD69-4FA2489860F0}"/>
              </a:ext>
            </a:extLst>
          </p:cNvPr>
          <p:cNvSpPr/>
          <p:nvPr/>
        </p:nvSpPr>
        <p:spPr>
          <a:xfrm>
            <a:off x="9390890" y="0"/>
            <a:ext cx="2801110" cy="6857999"/>
          </a:xfrm>
          <a:prstGeom prst="rect">
            <a:avLst/>
          </a:prstGeom>
          <a:solidFill>
            <a:srgbClr val="001C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spaço Reservado para Texto 3">
            <a:extLst>
              <a:ext uri="{FF2B5EF4-FFF2-40B4-BE49-F238E27FC236}">
                <a16:creationId xmlns:a16="http://schemas.microsoft.com/office/drawing/2014/main" id="{0DBCCA3C-406C-472E-92FF-37DC217E31BF}"/>
              </a:ext>
            </a:extLst>
          </p:cNvPr>
          <p:cNvSpPr txBox="1">
            <a:spLocks/>
          </p:cNvSpPr>
          <p:nvPr/>
        </p:nvSpPr>
        <p:spPr>
          <a:xfrm>
            <a:off x="1077686" y="3960975"/>
            <a:ext cx="7957456" cy="2524170"/>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r"/>
            <a:r>
              <a:rPr lang="pt-BR" sz="2400" i="1" dirty="0">
                <a:solidFill>
                  <a:schemeClr val="bg1"/>
                </a:solidFill>
                <a:latin typeface="Calibri" panose="020F0502020204030204" pitchFamily="34" charset="0"/>
                <a:cs typeface="Calibri" panose="020F0502020204030204" pitchFamily="34" charset="0"/>
              </a:rPr>
              <a:t>Ferreira Gullar estava exilado na Argentina, por motivos políticos e escrevera o Poema Sujo em 1974. Em visita de Vinicius de Moraes a Buenos Aires, ele faz a leitura e gravação do poema e traz para o Brasil onde foi publicado. O Poema Sujo foi uma das razões que levou a uma antecipação da anistia de Gullar.</a:t>
            </a:r>
            <a:endParaRPr lang="pt-BR" sz="2400" dirty="0">
              <a:solidFill>
                <a:schemeClr val="bg1"/>
              </a:solidFill>
              <a:latin typeface="Calibri" panose="020F0502020204030204" pitchFamily="34" charset="0"/>
              <a:cs typeface="Calibri" panose="020F0502020204030204" pitchFamily="34" charset="0"/>
            </a:endParaRPr>
          </a:p>
        </p:txBody>
      </p:sp>
      <p:sp>
        <p:nvSpPr>
          <p:cNvPr id="7" name="CaixaDeTexto 6">
            <a:extLst>
              <a:ext uri="{FF2B5EF4-FFF2-40B4-BE49-F238E27FC236}">
                <a16:creationId xmlns:a16="http://schemas.microsoft.com/office/drawing/2014/main" id="{066F0787-D69A-4009-80F6-B82F5505BA71}"/>
              </a:ext>
            </a:extLst>
          </p:cNvPr>
          <p:cNvSpPr txBox="1"/>
          <p:nvPr/>
        </p:nvSpPr>
        <p:spPr>
          <a:xfrm>
            <a:off x="1894114" y="553136"/>
            <a:ext cx="6480702" cy="1200329"/>
          </a:xfrm>
          <a:prstGeom prst="rect">
            <a:avLst/>
          </a:prstGeom>
          <a:noFill/>
        </p:spPr>
        <p:txBody>
          <a:bodyPr wrap="square">
            <a:spAutoFit/>
          </a:bodyPr>
          <a:lstStyle/>
          <a:p>
            <a:pPr algn="ctr"/>
            <a:r>
              <a:rPr lang="pt-BR" sz="3600" cap="small" dirty="0">
                <a:effectLst>
                  <a:outerShdw blurRad="38100" dist="38100" dir="2700000" algn="tl">
                    <a:srgbClr val="000000">
                      <a:alpha val="43137"/>
                    </a:srgbClr>
                  </a:outerShdw>
                </a:effectLst>
                <a:latin typeface="+mn-lt"/>
                <a:ea typeface="+mn-ea"/>
                <a:cs typeface="+mn-cs"/>
              </a:rPr>
              <a:t>Vinícius, o portador de</a:t>
            </a:r>
            <a:br>
              <a:rPr lang="pt-BR" sz="3600" cap="small" dirty="0">
                <a:effectLst>
                  <a:outerShdw blurRad="38100" dist="38100" dir="2700000" algn="tl">
                    <a:srgbClr val="000000">
                      <a:alpha val="43137"/>
                    </a:srgbClr>
                  </a:outerShdw>
                </a:effectLst>
                <a:latin typeface="+mn-lt"/>
                <a:ea typeface="+mn-ea"/>
                <a:cs typeface="+mn-cs"/>
              </a:rPr>
            </a:br>
            <a:r>
              <a:rPr lang="pt-BR" sz="3600" cap="small" dirty="0">
                <a:effectLst>
                  <a:outerShdw blurRad="38100" dist="38100" dir="2700000" algn="tl">
                    <a:srgbClr val="000000">
                      <a:alpha val="43137"/>
                    </a:srgbClr>
                  </a:outerShdw>
                </a:effectLst>
                <a:latin typeface="+mn-lt"/>
                <a:ea typeface="+mn-ea"/>
                <a:cs typeface="+mn-cs"/>
              </a:rPr>
              <a:t>poema sujo de </a:t>
            </a:r>
            <a:r>
              <a:rPr lang="pt-BR" sz="3600" cap="small" dirty="0" err="1">
                <a:effectLst>
                  <a:outerShdw blurRad="38100" dist="38100" dir="2700000" algn="tl">
                    <a:srgbClr val="000000">
                      <a:alpha val="43137"/>
                    </a:srgbClr>
                  </a:outerShdw>
                </a:effectLst>
                <a:latin typeface="+mn-lt"/>
                <a:ea typeface="+mn-ea"/>
                <a:cs typeface="+mn-cs"/>
              </a:rPr>
              <a:t>ferreira</a:t>
            </a:r>
            <a:r>
              <a:rPr lang="pt-BR" sz="3600" cap="small" dirty="0">
                <a:effectLst>
                  <a:outerShdw blurRad="38100" dist="38100" dir="2700000" algn="tl">
                    <a:srgbClr val="000000">
                      <a:alpha val="43137"/>
                    </a:srgbClr>
                  </a:outerShdw>
                </a:effectLst>
                <a:latin typeface="+mn-lt"/>
                <a:ea typeface="+mn-ea"/>
                <a:cs typeface="+mn-cs"/>
              </a:rPr>
              <a:t> Gullar</a:t>
            </a:r>
            <a:endParaRPr lang="pt-BR" sz="3600" dirty="0"/>
          </a:p>
        </p:txBody>
      </p:sp>
      <p:sp>
        <p:nvSpPr>
          <p:cNvPr id="6" name="Elipse 5">
            <a:extLst>
              <a:ext uri="{FF2B5EF4-FFF2-40B4-BE49-F238E27FC236}">
                <a16:creationId xmlns:a16="http://schemas.microsoft.com/office/drawing/2014/main" id="{2FF5C884-9F3E-421C-B13C-A6791FF03B67}"/>
              </a:ext>
            </a:extLst>
          </p:cNvPr>
          <p:cNvSpPr/>
          <p:nvPr/>
        </p:nvSpPr>
        <p:spPr>
          <a:xfrm rot="3317123">
            <a:off x="9210102" y="5905041"/>
            <a:ext cx="110169" cy="374573"/>
          </a:xfrm>
          <a:prstGeom prst="ellipse">
            <a:avLst/>
          </a:prstGeom>
          <a:solidFill>
            <a:srgbClr val="1C7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descr="Drast Pólis — Parte do Poema Sujo, de Ferreira Gullar.">
            <a:extLst>
              <a:ext uri="{FF2B5EF4-FFF2-40B4-BE49-F238E27FC236}">
                <a16:creationId xmlns:a16="http://schemas.microsoft.com/office/drawing/2014/main" id="{CDCD0154-F387-40EF-9BEC-B7C07DD533EC}"/>
              </a:ext>
            </a:extLst>
          </p:cNvPr>
          <p:cNvPicPr>
            <a:picLocks noChangeAspect="1" noChangeArrowheads="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l="58870" t="31746"/>
          <a:stretch/>
        </p:blipFill>
        <p:spPr bwMode="auto">
          <a:xfrm>
            <a:off x="9390890" y="2177142"/>
            <a:ext cx="2801110" cy="468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87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41868F8D-CA90-4A83-8E64-8D8609C8739C}"/>
              </a:ext>
            </a:extLst>
          </p:cNvPr>
          <p:cNvSpPr txBox="1"/>
          <p:nvPr/>
        </p:nvSpPr>
        <p:spPr>
          <a:xfrm>
            <a:off x="2768676" y="553136"/>
            <a:ext cx="6106884" cy="646331"/>
          </a:xfrm>
          <a:prstGeom prst="rect">
            <a:avLst/>
          </a:prstGeom>
          <a:noFill/>
        </p:spPr>
        <p:txBody>
          <a:bodyPr wrap="square">
            <a:spAutoFit/>
          </a:bodyPr>
          <a:lstStyle/>
          <a:p>
            <a:pPr algn="ctr"/>
            <a:r>
              <a:rPr lang="pt-BR" sz="3600" cap="small" spc="200" dirty="0">
                <a:effectLst>
                  <a:outerShdw blurRad="38100" dist="38100" dir="2700000" algn="tl">
                    <a:srgbClr val="000000">
                      <a:alpha val="43137"/>
                    </a:srgbClr>
                  </a:outerShdw>
                </a:effectLst>
                <a:latin typeface="+mn-lt"/>
                <a:ea typeface="+mn-ea"/>
                <a:cs typeface="+mn-cs"/>
              </a:rPr>
              <a:t>Vinícius e seus Amores</a:t>
            </a:r>
            <a:endParaRPr lang="pt-BR" sz="3600" spc="200" dirty="0"/>
          </a:p>
        </p:txBody>
      </p:sp>
      <p:sp>
        <p:nvSpPr>
          <p:cNvPr id="9" name="Espaço Reservado para Texto 3">
            <a:extLst>
              <a:ext uri="{FF2B5EF4-FFF2-40B4-BE49-F238E27FC236}">
                <a16:creationId xmlns:a16="http://schemas.microsoft.com/office/drawing/2014/main" id="{35F5BB37-4783-4242-8642-81B45A75CF3B}"/>
              </a:ext>
            </a:extLst>
          </p:cNvPr>
          <p:cNvSpPr txBox="1">
            <a:spLocks/>
          </p:cNvSpPr>
          <p:nvPr/>
        </p:nvSpPr>
        <p:spPr>
          <a:xfrm>
            <a:off x="1628193" y="1517110"/>
            <a:ext cx="3939850" cy="4035234"/>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spcBef>
                <a:spcPts val="0"/>
              </a:spcBef>
              <a:spcAft>
                <a:spcPts val="1800"/>
              </a:spcAft>
            </a:pPr>
            <a:r>
              <a:rPr lang="pt-BR" sz="2000" b="1" dirty="0">
                <a:solidFill>
                  <a:schemeClr val="bg1"/>
                </a:solidFill>
                <a:latin typeface="Calibri" panose="020F0502020204030204" pitchFamily="34" charset="0"/>
                <a:cs typeface="Calibri" panose="020F0502020204030204" pitchFamily="34" charset="0"/>
              </a:rPr>
              <a:t>REDONDILHAS PARA TATI</a:t>
            </a:r>
          </a:p>
          <a:p>
            <a:pPr algn="just">
              <a:spcBef>
                <a:spcPts val="0"/>
              </a:spcBef>
            </a:pPr>
            <a:r>
              <a:rPr lang="pt-BR" sz="2000" i="1" dirty="0">
                <a:solidFill>
                  <a:schemeClr val="bg1"/>
                </a:solidFill>
                <a:latin typeface="Calibri" panose="020F0502020204030204" pitchFamily="34" charset="0"/>
                <a:cs typeface="Calibri" panose="020F0502020204030204" pitchFamily="34" charset="0"/>
              </a:rPr>
              <a:t>(...) </a:t>
            </a:r>
          </a:p>
          <a:p>
            <a:pPr algn="just">
              <a:spcBef>
                <a:spcPts val="0"/>
              </a:spcBef>
            </a:pPr>
            <a:r>
              <a:rPr lang="pt-BR" sz="2000" i="1" dirty="0">
                <a:solidFill>
                  <a:schemeClr val="bg1"/>
                </a:solidFill>
                <a:latin typeface="Calibri" panose="020F0502020204030204" pitchFamily="34" charset="0"/>
                <a:cs typeface="Calibri" panose="020F0502020204030204" pitchFamily="34" charset="0"/>
              </a:rPr>
              <a:t>Não! Tu és como o penedo </a:t>
            </a:r>
          </a:p>
          <a:p>
            <a:pPr algn="just">
              <a:spcBef>
                <a:spcPts val="0"/>
              </a:spcBef>
            </a:pPr>
            <a:r>
              <a:rPr lang="pt-BR" sz="2000" i="1" dirty="0">
                <a:solidFill>
                  <a:schemeClr val="bg1"/>
                </a:solidFill>
                <a:latin typeface="Calibri" panose="020F0502020204030204" pitchFamily="34" charset="0"/>
                <a:cs typeface="Calibri" panose="020F0502020204030204" pitchFamily="34" charset="0"/>
              </a:rPr>
              <a:t>E eu ... como a onda do mar </a:t>
            </a:r>
          </a:p>
          <a:p>
            <a:pPr algn="just">
              <a:spcBef>
                <a:spcPts val="0"/>
              </a:spcBef>
            </a:pPr>
            <a:r>
              <a:rPr lang="pt-BR" sz="2000" i="1" dirty="0">
                <a:solidFill>
                  <a:schemeClr val="bg1"/>
                </a:solidFill>
                <a:latin typeface="Calibri" panose="020F0502020204030204" pitchFamily="34" charset="0"/>
                <a:cs typeface="Calibri" panose="020F0502020204030204" pitchFamily="34" charset="0"/>
              </a:rPr>
              <a:t>És a sombra do arvoredo </a:t>
            </a:r>
          </a:p>
          <a:p>
            <a:pPr algn="just">
              <a:spcBef>
                <a:spcPts val="0"/>
              </a:spcBef>
            </a:pPr>
            <a:r>
              <a:rPr lang="pt-BR" sz="2000" i="1" dirty="0">
                <a:solidFill>
                  <a:schemeClr val="bg1"/>
                </a:solidFill>
                <a:latin typeface="Calibri" panose="020F0502020204030204" pitchFamily="34" charset="0"/>
                <a:cs typeface="Calibri" panose="020F0502020204030204" pitchFamily="34" charset="0"/>
              </a:rPr>
              <a:t>E eu ... pastor a descansar </a:t>
            </a:r>
          </a:p>
          <a:p>
            <a:pPr algn="just">
              <a:spcBef>
                <a:spcPts val="0"/>
              </a:spcBef>
            </a:pPr>
            <a:r>
              <a:rPr lang="pt-BR" sz="2000" i="1" dirty="0">
                <a:solidFill>
                  <a:schemeClr val="bg1"/>
                </a:solidFill>
                <a:latin typeface="Calibri" panose="020F0502020204030204" pitchFamily="34" charset="0"/>
                <a:cs typeface="Calibri" panose="020F0502020204030204" pitchFamily="34" charset="0"/>
              </a:rPr>
              <a:t>Sou o ouvido, és o segredo </a:t>
            </a:r>
          </a:p>
          <a:p>
            <a:pPr algn="just">
              <a:spcBef>
                <a:spcPts val="0"/>
              </a:spcBef>
            </a:pPr>
            <a:r>
              <a:rPr lang="pt-BR" sz="2000" i="1" dirty="0">
                <a:solidFill>
                  <a:schemeClr val="bg1"/>
                </a:solidFill>
                <a:latin typeface="Calibri" panose="020F0502020204030204" pitchFamily="34" charset="0"/>
                <a:cs typeface="Calibri" panose="020F0502020204030204" pitchFamily="34" charset="0"/>
              </a:rPr>
              <a:t>És a luta, eu sou a paz </a:t>
            </a:r>
          </a:p>
          <a:p>
            <a:pPr algn="just">
              <a:spcBef>
                <a:spcPts val="0"/>
              </a:spcBef>
            </a:pPr>
            <a:r>
              <a:rPr lang="pt-BR" sz="2000" i="1" dirty="0">
                <a:solidFill>
                  <a:schemeClr val="bg1"/>
                </a:solidFill>
                <a:latin typeface="Calibri" panose="020F0502020204030204" pitchFamily="34" charset="0"/>
                <a:cs typeface="Calibri" panose="020F0502020204030204" pitchFamily="34" charset="0"/>
              </a:rPr>
              <a:t>És Beatriz Azevedo </a:t>
            </a:r>
          </a:p>
          <a:p>
            <a:pPr algn="just">
              <a:spcBef>
                <a:spcPts val="0"/>
              </a:spcBef>
            </a:pPr>
            <a:r>
              <a:rPr lang="pt-BR" sz="2000" i="1" dirty="0">
                <a:solidFill>
                  <a:schemeClr val="bg1"/>
                </a:solidFill>
                <a:latin typeface="Calibri" panose="020F0502020204030204" pitchFamily="34" charset="0"/>
                <a:cs typeface="Calibri" panose="020F0502020204030204" pitchFamily="34" charset="0"/>
              </a:rPr>
              <a:t>E eu Vinicius de Moraes.</a:t>
            </a:r>
          </a:p>
        </p:txBody>
      </p:sp>
      <p:sp>
        <p:nvSpPr>
          <p:cNvPr id="11" name="CaixaDeTexto 10">
            <a:extLst>
              <a:ext uri="{FF2B5EF4-FFF2-40B4-BE49-F238E27FC236}">
                <a16:creationId xmlns:a16="http://schemas.microsoft.com/office/drawing/2014/main" id="{0B907885-8ED6-4E4C-9811-2E23E2BEB789}"/>
              </a:ext>
            </a:extLst>
          </p:cNvPr>
          <p:cNvSpPr txBox="1"/>
          <p:nvPr/>
        </p:nvSpPr>
        <p:spPr>
          <a:xfrm>
            <a:off x="4151839" y="5679871"/>
            <a:ext cx="3641271" cy="646331"/>
          </a:xfrm>
          <a:prstGeom prst="rect">
            <a:avLst/>
          </a:prstGeom>
          <a:noFill/>
        </p:spPr>
        <p:txBody>
          <a:bodyPr wrap="square">
            <a:spAutoFit/>
          </a:bodyPr>
          <a:lstStyle/>
          <a:p>
            <a:pPr algn="just">
              <a:spcBef>
                <a:spcPts val="0"/>
              </a:spcBef>
            </a:pPr>
            <a:r>
              <a:rPr lang="pt-BR" sz="1800" i="1" dirty="0">
                <a:latin typeface="Calibri" panose="020F0502020204030204" pitchFamily="34" charset="0"/>
                <a:cs typeface="Calibri" panose="020F0502020204030204" pitchFamily="34" charset="0"/>
              </a:rPr>
              <a:t>* Consta que o </a:t>
            </a:r>
            <a:r>
              <a:rPr lang="pt-BR" sz="1800" b="1" i="1" dirty="0">
                <a:latin typeface="Calibri" panose="020F0502020204030204" pitchFamily="34" charset="0"/>
                <a:cs typeface="Calibri" panose="020F0502020204030204" pitchFamily="34" charset="0"/>
              </a:rPr>
              <a:t>Soneto da Fidelidade </a:t>
            </a:r>
            <a:r>
              <a:rPr lang="pt-BR" sz="1800" i="1" dirty="0">
                <a:latin typeface="Calibri" panose="020F0502020204030204" pitchFamily="34" charset="0"/>
                <a:cs typeface="Calibri" panose="020F0502020204030204" pitchFamily="34" charset="0"/>
              </a:rPr>
              <a:t>também foi dedicado a Beatriz</a:t>
            </a:r>
            <a:endParaRPr lang="pt-BR" dirty="0"/>
          </a:p>
        </p:txBody>
      </p:sp>
      <p:sp>
        <p:nvSpPr>
          <p:cNvPr id="17" name="Elipse 16">
            <a:extLst>
              <a:ext uri="{FF2B5EF4-FFF2-40B4-BE49-F238E27FC236}">
                <a16:creationId xmlns:a16="http://schemas.microsoft.com/office/drawing/2014/main" id="{19F684C0-3E3D-4FAD-9197-50117C2E0612}"/>
              </a:ext>
            </a:extLst>
          </p:cNvPr>
          <p:cNvSpPr/>
          <p:nvPr/>
        </p:nvSpPr>
        <p:spPr>
          <a:xfrm rot="3317123">
            <a:off x="9210102" y="5905041"/>
            <a:ext cx="110169" cy="374573"/>
          </a:xfrm>
          <a:prstGeom prst="ellipse">
            <a:avLst/>
          </a:prstGeom>
          <a:solidFill>
            <a:srgbClr val="1C7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CA9E92D1-71DC-4580-9A8A-197003899A78}"/>
              </a:ext>
            </a:extLst>
          </p:cNvPr>
          <p:cNvSpPr/>
          <p:nvPr/>
        </p:nvSpPr>
        <p:spPr>
          <a:xfrm>
            <a:off x="9390890" y="0"/>
            <a:ext cx="280111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Picture 18" descr="Mulher; esta voz que não se cala - Correio Catarinense">
            <a:extLst>
              <a:ext uri="{FF2B5EF4-FFF2-40B4-BE49-F238E27FC236}">
                <a16:creationId xmlns:a16="http://schemas.microsoft.com/office/drawing/2014/main" id="{F9D63B17-5F39-4AEC-8A42-47773BB4899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9452631" y="120985"/>
            <a:ext cx="2714525" cy="2375210"/>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a:extLst>
              <a:ext uri="{FF2B5EF4-FFF2-40B4-BE49-F238E27FC236}">
                <a16:creationId xmlns:a16="http://schemas.microsoft.com/office/drawing/2014/main" id="{BC7F0C45-E199-4EE6-9EDA-CEA567DC6308}"/>
              </a:ext>
            </a:extLst>
          </p:cNvPr>
          <p:cNvSpPr txBox="1"/>
          <p:nvPr/>
        </p:nvSpPr>
        <p:spPr>
          <a:xfrm>
            <a:off x="9735921" y="2876603"/>
            <a:ext cx="2431235" cy="1277273"/>
          </a:xfrm>
          <a:prstGeom prst="rect">
            <a:avLst/>
          </a:prstGeom>
          <a:noFill/>
        </p:spPr>
        <p:txBody>
          <a:bodyPr wrap="square">
            <a:spAutoFit/>
          </a:bodyPr>
          <a:lstStyle/>
          <a:p>
            <a:pPr>
              <a:spcAft>
                <a:spcPts val="600"/>
              </a:spcAft>
            </a:pPr>
            <a:r>
              <a:rPr lang="pt-BR" i="1" dirty="0">
                <a:solidFill>
                  <a:schemeClr val="bg1"/>
                </a:solidFill>
                <a:latin typeface="Calibri" panose="020F0502020204030204" pitchFamily="34" charset="0"/>
                <a:cs typeface="Calibri" panose="020F0502020204030204" pitchFamily="34" charset="0"/>
              </a:rPr>
              <a:t>Que não seja imortal posto que é chama</a:t>
            </a:r>
          </a:p>
          <a:p>
            <a:r>
              <a:rPr lang="pt-BR" i="1" dirty="0">
                <a:solidFill>
                  <a:schemeClr val="bg1"/>
                </a:solidFill>
                <a:latin typeface="Calibri" panose="020F0502020204030204" pitchFamily="34" charset="0"/>
                <a:cs typeface="Calibri" panose="020F0502020204030204" pitchFamily="34" charset="0"/>
              </a:rPr>
              <a:t>Mas que seja infinito enquanto dure.</a:t>
            </a:r>
            <a:endParaRPr lang="pt-BR"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8486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3">
            <a:extLst>
              <a:ext uri="{FF2B5EF4-FFF2-40B4-BE49-F238E27FC236}">
                <a16:creationId xmlns:a16="http://schemas.microsoft.com/office/drawing/2014/main" id="{0DBCCA3C-406C-472E-92FF-37DC217E31BF}"/>
              </a:ext>
            </a:extLst>
          </p:cNvPr>
          <p:cNvSpPr txBox="1">
            <a:spLocks/>
          </p:cNvSpPr>
          <p:nvPr/>
        </p:nvSpPr>
        <p:spPr>
          <a:xfrm>
            <a:off x="1828800" y="1804894"/>
            <a:ext cx="8534400" cy="5837584"/>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spcBef>
                <a:spcPts val="0"/>
              </a:spcBef>
              <a:spcAft>
                <a:spcPts val="1800"/>
              </a:spcAft>
            </a:pPr>
            <a:r>
              <a:rPr lang="pt-BR" sz="2000" b="1" dirty="0">
                <a:solidFill>
                  <a:schemeClr val="bg1"/>
                </a:solidFill>
                <a:latin typeface="Calibri" panose="020F0502020204030204" pitchFamily="34" charset="0"/>
                <a:cs typeface="Calibri" panose="020F0502020204030204" pitchFamily="34" charset="0"/>
              </a:rPr>
              <a:t>UM HOMEM CHAMADO ALFREDO</a:t>
            </a:r>
          </a:p>
          <a:p>
            <a:pPr algn="just">
              <a:spcBef>
                <a:spcPts val="0"/>
              </a:spcBef>
              <a:spcAft>
                <a:spcPts val="400"/>
              </a:spcAft>
            </a:pPr>
            <a:r>
              <a:rPr lang="pt-BR" sz="2000" i="1" dirty="0">
                <a:solidFill>
                  <a:schemeClr val="tx1"/>
                </a:solidFill>
                <a:latin typeface="Calibri" panose="020F0502020204030204" pitchFamily="34" charset="0"/>
                <a:cs typeface="Calibri" panose="020F0502020204030204" pitchFamily="34" charset="0"/>
              </a:rPr>
              <a:t>O meu vizinho do lado  </a:t>
            </a:r>
          </a:p>
          <a:p>
            <a:pPr algn="just">
              <a:spcBef>
                <a:spcPts val="0"/>
              </a:spcBef>
              <a:spcAft>
                <a:spcPts val="400"/>
              </a:spcAft>
            </a:pPr>
            <a:r>
              <a:rPr lang="pt-BR" sz="2000" i="1" dirty="0">
                <a:solidFill>
                  <a:schemeClr val="tx1"/>
                </a:solidFill>
                <a:latin typeface="Calibri" panose="020F0502020204030204" pitchFamily="34" charset="0"/>
                <a:cs typeface="Calibri" panose="020F0502020204030204" pitchFamily="34" charset="0"/>
              </a:rPr>
              <a:t>Se matou de solidão</a:t>
            </a:r>
          </a:p>
          <a:p>
            <a:pPr algn="just">
              <a:spcBef>
                <a:spcPts val="0"/>
              </a:spcBef>
              <a:spcAft>
                <a:spcPts val="400"/>
              </a:spcAft>
            </a:pPr>
            <a:r>
              <a:rPr lang="pt-BR" sz="2000" i="1" dirty="0">
                <a:solidFill>
                  <a:schemeClr val="tx1"/>
                </a:solidFill>
                <a:latin typeface="Calibri" panose="020F0502020204030204" pitchFamily="34" charset="0"/>
                <a:cs typeface="Calibri" panose="020F0502020204030204" pitchFamily="34" charset="0"/>
              </a:rPr>
              <a:t>Abriu o gás, o coitado</a:t>
            </a:r>
          </a:p>
          <a:p>
            <a:pPr algn="just">
              <a:spcBef>
                <a:spcPts val="0"/>
              </a:spcBef>
              <a:spcAft>
                <a:spcPts val="400"/>
              </a:spcAft>
            </a:pPr>
            <a:r>
              <a:rPr lang="pt-BR" sz="2000" i="1" dirty="0">
                <a:solidFill>
                  <a:schemeClr val="tx1"/>
                </a:solidFill>
                <a:latin typeface="Calibri" panose="020F0502020204030204" pitchFamily="34" charset="0"/>
                <a:cs typeface="Calibri" panose="020F0502020204030204" pitchFamily="34" charset="0"/>
              </a:rPr>
              <a:t>O último gás do bujão</a:t>
            </a:r>
          </a:p>
          <a:p>
            <a:pPr algn="just">
              <a:spcBef>
                <a:spcPts val="0"/>
              </a:spcBef>
              <a:spcAft>
                <a:spcPts val="400"/>
              </a:spcAft>
            </a:pPr>
            <a:r>
              <a:rPr lang="pt-BR" sz="2000" i="1" dirty="0">
                <a:solidFill>
                  <a:schemeClr val="tx1"/>
                </a:solidFill>
                <a:latin typeface="Calibri" panose="020F0502020204030204" pitchFamily="34" charset="0"/>
                <a:cs typeface="Calibri" panose="020F0502020204030204" pitchFamily="34" charset="0"/>
              </a:rPr>
              <a:t>Porque ninguém o queria</a:t>
            </a:r>
          </a:p>
          <a:p>
            <a:pPr algn="just">
              <a:spcBef>
                <a:spcPts val="0"/>
              </a:spcBef>
              <a:spcAft>
                <a:spcPts val="400"/>
              </a:spcAft>
            </a:pPr>
            <a:r>
              <a:rPr lang="pt-BR" sz="2000" i="1" dirty="0">
                <a:solidFill>
                  <a:schemeClr val="tx1"/>
                </a:solidFill>
                <a:latin typeface="Calibri" panose="020F0502020204030204" pitchFamily="34" charset="0"/>
                <a:cs typeface="Calibri" panose="020F0502020204030204" pitchFamily="34" charset="0"/>
              </a:rPr>
              <a:t>Ninguém lhe dava atenção</a:t>
            </a:r>
          </a:p>
          <a:p>
            <a:pPr algn="just">
              <a:spcBef>
                <a:spcPts val="0"/>
              </a:spcBef>
              <a:spcAft>
                <a:spcPts val="400"/>
              </a:spcAft>
            </a:pPr>
            <a:r>
              <a:rPr lang="pt-BR" sz="2000" i="1" dirty="0">
                <a:solidFill>
                  <a:schemeClr val="tx1"/>
                </a:solidFill>
                <a:latin typeface="Calibri" panose="020F0502020204030204" pitchFamily="34" charset="0"/>
                <a:cs typeface="Calibri" panose="020F0502020204030204" pitchFamily="34" charset="0"/>
              </a:rPr>
              <a:t>Porque ninguém mais lhe abria</a:t>
            </a:r>
          </a:p>
          <a:p>
            <a:pPr algn="just">
              <a:spcBef>
                <a:spcPts val="0"/>
              </a:spcBef>
              <a:spcAft>
                <a:spcPts val="400"/>
              </a:spcAft>
            </a:pPr>
            <a:r>
              <a:rPr lang="pt-BR" sz="2000" i="1" dirty="0">
                <a:solidFill>
                  <a:schemeClr val="tx1"/>
                </a:solidFill>
                <a:latin typeface="Calibri" panose="020F0502020204030204" pitchFamily="34" charset="0"/>
                <a:cs typeface="Calibri" panose="020F0502020204030204" pitchFamily="34" charset="0"/>
              </a:rPr>
              <a:t>As portas do coração</a:t>
            </a:r>
          </a:p>
          <a:p>
            <a:pPr algn="just">
              <a:spcBef>
                <a:spcPts val="0"/>
              </a:spcBef>
              <a:spcAft>
                <a:spcPts val="400"/>
              </a:spcAft>
            </a:pPr>
            <a:r>
              <a:rPr lang="pt-BR" sz="2000" i="1" dirty="0">
                <a:solidFill>
                  <a:schemeClr val="tx1"/>
                </a:solidFill>
                <a:latin typeface="Calibri" panose="020F0502020204030204" pitchFamily="34" charset="0"/>
                <a:cs typeface="Calibri" panose="020F0502020204030204" pitchFamily="34" charset="0"/>
              </a:rPr>
              <a:t>Levou com ele o seu louro</a:t>
            </a:r>
          </a:p>
          <a:p>
            <a:pPr algn="just">
              <a:spcBef>
                <a:spcPts val="0"/>
              </a:spcBef>
              <a:spcAft>
                <a:spcPts val="400"/>
              </a:spcAft>
            </a:pPr>
            <a:r>
              <a:rPr lang="pt-BR" sz="2000" i="1" dirty="0">
                <a:solidFill>
                  <a:schemeClr val="tx1"/>
                </a:solidFill>
                <a:latin typeface="Calibri" panose="020F0502020204030204" pitchFamily="34" charset="0"/>
                <a:cs typeface="Calibri" panose="020F0502020204030204" pitchFamily="34" charset="0"/>
              </a:rPr>
              <a:t>E um gato de estimação  </a:t>
            </a:r>
          </a:p>
          <a:p>
            <a:pPr algn="just">
              <a:spcBef>
                <a:spcPts val="0"/>
              </a:spcBef>
              <a:spcAft>
                <a:spcPts val="400"/>
              </a:spcAft>
            </a:pPr>
            <a:r>
              <a:rPr lang="pt-BR" sz="2000" i="1" dirty="0">
                <a:solidFill>
                  <a:schemeClr val="tx1"/>
                </a:solidFill>
                <a:latin typeface="Calibri" panose="020F0502020204030204" pitchFamily="34" charset="0"/>
                <a:cs typeface="Calibri" panose="020F0502020204030204" pitchFamily="34" charset="0"/>
              </a:rPr>
              <a:t>(...) </a:t>
            </a:r>
          </a:p>
          <a:p>
            <a:pPr algn="just"/>
            <a:endParaRPr lang="pt-BR" sz="2400" i="1" dirty="0">
              <a:solidFill>
                <a:schemeClr val="bg1"/>
              </a:solidFill>
              <a:latin typeface="Calibri" panose="020F0502020204030204" pitchFamily="34" charset="0"/>
              <a:cs typeface="Calibri" panose="020F0502020204030204" pitchFamily="34" charset="0"/>
            </a:endParaRPr>
          </a:p>
        </p:txBody>
      </p:sp>
      <p:sp>
        <p:nvSpPr>
          <p:cNvPr id="9" name="CaixaDeTexto 8">
            <a:extLst>
              <a:ext uri="{FF2B5EF4-FFF2-40B4-BE49-F238E27FC236}">
                <a16:creationId xmlns:a16="http://schemas.microsoft.com/office/drawing/2014/main" id="{04A1F029-B427-4E8C-B04E-F97306D141FB}"/>
              </a:ext>
            </a:extLst>
          </p:cNvPr>
          <p:cNvSpPr txBox="1"/>
          <p:nvPr/>
        </p:nvSpPr>
        <p:spPr>
          <a:xfrm>
            <a:off x="3995269" y="6120198"/>
            <a:ext cx="1480036" cy="369332"/>
          </a:xfrm>
          <a:prstGeom prst="rect">
            <a:avLst/>
          </a:prstGeom>
          <a:noFill/>
        </p:spPr>
        <p:txBody>
          <a:bodyPr wrap="square">
            <a:spAutoFit/>
          </a:bodyPr>
          <a:lstStyle/>
          <a:p>
            <a:r>
              <a:rPr lang="pt-BR" sz="1800" dirty="0">
                <a:solidFill>
                  <a:schemeClr val="bg1"/>
                </a:solidFill>
                <a:latin typeface="Calibri" panose="020F0502020204030204" pitchFamily="34" charset="0"/>
                <a:cs typeface="Calibri" panose="020F0502020204030204" pitchFamily="34" charset="0"/>
              </a:rPr>
              <a:t>Toquinho</a:t>
            </a:r>
            <a:endParaRPr lang="pt-BR" dirty="0">
              <a:solidFill>
                <a:schemeClr val="bg1"/>
              </a:solidFill>
            </a:endParaRPr>
          </a:p>
        </p:txBody>
      </p:sp>
      <p:pic>
        <p:nvPicPr>
          <p:cNvPr id="11" name="Picture 2" descr="EBC | Centenário de Vinícius de Moraes é tema de Doodle do Google">
            <a:extLst>
              <a:ext uri="{FF2B5EF4-FFF2-40B4-BE49-F238E27FC236}">
                <a16:creationId xmlns:a16="http://schemas.microsoft.com/office/drawing/2014/main" id="{1773685B-7819-48C9-83EF-5B41F4CFF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7072" y="0"/>
            <a:ext cx="2854928" cy="17215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BC | Centenário de Vinícius de Moraes é tema de Doodle do Google">
            <a:extLst>
              <a:ext uri="{FF2B5EF4-FFF2-40B4-BE49-F238E27FC236}">
                <a16:creationId xmlns:a16="http://schemas.microsoft.com/office/drawing/2014/main" id="{01F18910-B92E-4CEA-BC63-A94B22FC8871}"/>
              </a:ext>
            </a:extLst>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9337072" y="1735128"/>
            <a:ext cx="2854928" cy="16972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BC | Centenário de Vinícius de Moraes é tema de Doodle do Google">
            <a:extLst>
              <a:ext uri="{FF2B5EF4-FFF2-40B4-BE49-F238E27FC236}">
                <a16:creationId xmlns:a16="http://schemas.microsoft.com/office/drawing/2014/main" id="{A3007E60-6644-49F9-B3FE-CF1C9300B3A0}"/>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9337072" y="3437598"/>
            <a:ext cx="2854928" cy="16972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BC | Centenário de Vinícius de Moraes é tema de Doodle do Google">
            <a:extLst>
              <a:ext uri="{FF2B5EF4-FFF2-40B4-BE49-F238E27FC236}">
                <a16:creationId xmlns:a16="http://schemas.microsoft.com/office/drawing/2014/main" id="{08A30A58-98A1-45DB-91CC-3926B5DEE51C}"/>
              </a:ext>
            </a:extLst>
          </p:cNvPr>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337072" y="5148470"/>
            <a:ext cx="2854928" cy="1697260"/>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a:extLst>
              <a:ext uri="{FF2B5EF4-FFF2-40B4-BE49-F238E27FC236}">
                <a16:creationId xmlns:a16="http://schemas.microsoft.com/office/drawing/2014/main" id="{7C1F1D08-7AFF-4B0D-BB0F-F03F5C811C63}"/>
              </a:ext>
            </a:extLst>
          </p:cNvPr>
          <p:cNvSpPr txBox="1"/>
          <p:nvPr/>
        </p:nvSpPr>
        <p:spPr>
          <a:xfrm>
            <a:off x="3334734" y="357190"/>
            <a:ext cx="6106884" cy="646331"/>
          </a:xfrm>
          <a:prstGeom prst="rect">
            <a:avLst/>
          </a:prstGeom>
          <a:noFill/>
        </p:spPr>
        <p:txBody>
          <a:bodyPr wrap="square">
            <a:spAutoFit/>
          </a:bodyPr>
          <a:lstStyle/>
          <a:p>
            <a:pPr algn="ctr"/>
            <a:r>
              <a:rPr lang="pt-BR" sz="3600" cap="small" spc="200" dirty="0">
                <a:effectLst>
                  <a:outerShdw blurRad="38100" dist="38100" dir="2700000" algn="tl">
                    <a:srgbClr val="000000">
                      <a:alpha val="43137"/>
                    </a:srgbClr>
                  </a:outerShdw>
                </a:effectLst>
                <a:latin typeface="+mn-lt"/>
                <a:ea typeface="+mn-ea"/>
                <a:cs typeface="+mn-cs"/>
              </a:rPr>
              <a:t>Vinícius e seus Parceiros</a:t>
            </a:r>
            <a:endParaRPr lang="pt-BR" sz="3600" spc="200" dirty="0"/>
          </a:p>
        </p:txBody>
      </p:sp>
      <p:sp>
        <p:nvSpPr>
          <p:cNvPr id="17" name="CaixaDeTexto 16">
            <a:extLst>
              <a:ext uri="{FF2B5EF4-FFF2-40B4-BE49-F238E27FC236}">
                <a16:creationId xmlns:a16="http://schemas.microsoft.com/office/drawing/2014/main" id="{7435D2BC-CDFB-4050-A183-E52279553635}"/>
              </a:ext>
            </a:extLst>
          </p:cNvPr>
          <p:cNvSpPr txBox="1"/>
          <p:nvPr/>
        </p:nvSpPr>
        <p:spPr>
          <a:xfrm>
            <a:off x="4853087" y="908187"/>
            <a:ext cx="3327948" cy="584775"/>
          </a:xfrm>
          <a:prstGeom prst="rect">
            <a:avLst/>
          </a:prstGeom>
          <a:noFill/>
        </p:spPr>
        <p:txBody>
          <a:bodyPr wrap="square">
            <a:spAutoFit/>
          </a:bodyPr>
          <a:lstStyle/>
          <a:p>
            <a:pPr algn="ctr"/>
            <a:r>
              <a:rPr lang="pt-BR" sz="3200" cap="small" dirty="0">
                <a:solidFill>
                  <a:schemeClr val="bg1"/>
                </a:solidFill>
                <a:effectLst>
                  <a:outerShdw blurRad="38100" dist="38100" dir="2700000" algn="tl">
                    <a:srgbClr val="000000">
                      <a:alpha val="43137"/>
                    </a:srgbClr>
                  </a:outerShdw>
                </a:effectLst>
              </a:rPr>
              <a:t>Toquinho</a:t>
            </a:r>
          </a:p>
        </p:txBody>
      </p:sp>
    </p:spTree>
    <p:extLst>
      <p:ext uri="{BB962C8B-B14F-4D97-AF65-F5344CB8AC3E}">
        <p14:creationId xmlns:p14="http://schemas.microsoft.com/office/powerpoint/2010/main" val="3437057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250975B1-460B-4080-9814-AD726EB53AD7}"/>
              </a:ext>
            </a:extLst>
          </p:cNvPr>
          <p:cNvSpPr txBox="1">
            <a:spLocks/>
          </p:cNvSpPr>
          <p:nvPr/>
        </p:nvSpPr>
        <p:spPr>
          <a:xfrm>
            <a:off x="2038350" y="3479129"/>
            <a:ext cx="8534400" cy="1684865"/>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342900" indent="-342900">
              <a:buFont typeface="Wingdings" panose="05000000000000000000" pitchFamily="2" charset="2"/>
              <a:buChar char="Ø"/>
            </a:pPr>
            <a:r>
              <a:rPr lang="pt-BR" sz="2400" dirty="0">
                <a:solidFill>
                  <a:schemeClr val="bg1"/>
                </a:solidFill>
              </a:rPr>
              <a:t> O POETA E SUAS PRIMEIRAS POESIAS</a:t>
            </a:r>
          </a:p>
          <a:p>
            <a:pPr marL="342900" indent="-342900">
              <a:buFont typeface="Wingdings" panose="05000000000000000000" pitchFamily="2" charset="2"/>
              <a:buChar char="Ø"/>
            </a:pPr>
            <a:r>
              <a:rPr lang="pt-BR" sz="2400" dirty="0">
                <a:solidFill>
                  <a:schemeClr val="bg1"/>
                </a:solidFill>
              </a:rPr>
              <a:t> O POETA - CASA / ACOLHIMENTO</a:t>
            </a:r>
          </a:p>
          <a:p>
            <a:pPr marL="342900" indent="-342900">
              <a:buFont typeface="Wingdings" panose="05000000000000000000" pitchFamily="2" charset="2"/>
              <a:buChar char="Ø"/>
            </a:pPr>
            <a:r>
              <a:rPr lang="pt-BR" sz="2400" dirty="0">
                <a:solidFill>
                  <a:schemeClr val="bg1"/>
                </a:solidFill>
              </a:rPr>
              <a:t> O POETA NA MINHA JUVENTUDE</a:t>
            </a:r>
          </a:p>
        </p:txBody>
      </p:sp>
      <p:sp>
        <p:nvSpPr>
          <p:cNvPr id="5" name="CaixaDeTexto 4">
            <a:extLst>
              <a:ext uri="{FF2B5EF4-FFF2-40B4-BE49-F238E27FC236}">
                <a16:creationId xmlns:a16="http://schemas.microsoft.com/office/drawing/2014/main" id="{B385DD1F-94BA-47B0-B4E3-C833B6ED5DD3}"/>
              </a:ext>
            </a:extLst>
          </p:cNvPr>
          <p:cNvSpPr txBox="1"/>
          <p:nvPr/>
        </p:nvSpPr>
        <p:spPr>
          <a:xfrm>
            <a:off x="2511878" y="613004"/>
            <a:ext cx="7168243" cy="1081002"/>
          </a:xfrm>
          <a:prstGeom prst="rect">
            <a:avLst/>
          </a:prstGeom>
          <a:noFill/>
        </p:spPr>
        <p:txBody>
          <a:bodyPr wrap="square">
            <a:spAutoFit/>
          </a:bodyPr>
          <a:lstStyle/>
          <a:p>
            <a:pPr algn="ctr">
              <a:lnSpc>
                <a:spcPts val="4000"/>
              </a:lnSpc>
            </a:pPr>
            <a:r>
              <a:rPr lang="pt-BR" sz="4000" b="1" dirty="0">
                <a:effectLst>
                  <a:outerShdw blurRad="38100" dist="38100" dir="2700000" algn="tl">
                    <a:srgbClr val="000000">
                      <a:alpha val="43137"/>
                    </a:srgbClr>
                  </a:outerShdw>
                </a:effectLst>
              </a:rPr>
              <a:t>VINICIUS DE MORAES</a:t>
            </a:r>
            <a:r>
              <a:rPr lang="pt-BR" sz="4000" dirty="0">
                <a:effectLst>
                  <a:outerShdw blurRad="38100" dist="38100" dir="2700000" algn="tl">
                    <a:srgbClr val="000000">
                      <a:alpha val="43137"/>
                    </a:srgbClr>
                  </a:outerShdw>
                </a:effectLst>
              </a:rPr>
              <a:t>: </a:t>
            </a:r>
            <a:br>
              <a:rPr lang="pt-BR" sz="4000" dirty="0">
                <a:effectLst>
                  <a:outerShdw blurRad="38100" dist="38100" dir="2700000" algn="tl">
                    <a:srgbClr val="000000">
                      <a:alpha val="43137"/>
                    </a:srgbClr>
                  </a:outerShdw>
                </a:effectLst>
              </a:rPr>
            </a:br>
            <a:r>
              <a:rPr lang="pt-BR" sz="3200" cap="small" dirty="0">
                <a:solidFill>
                  <a:schemeClr val="bg1"/>
                </a:solidFill>
                <a:effectLst>
                  <a:outerShdw blurRad="38100" dist="38100" dir="2700000" algn="tl">
                    <a:srgbClr val="000000">
                      <a:alpha val="43137"/>
                    </a:srgbClr>
                  </a:outerShdw>
                </a:effectLst>
              </a:rPr>
              <a:t>Três visões de um mesmo poeta</a:t>
            </a:r>
          </a:p>
        </p:txBody>
      </p:sp>
      <p:pic>
        <p:nvPicPr>
          <p:cNvPr id="6" name="Picture 20" descr="14 melhores poemas de Vinicius de Moraes analisados e comentados - Cultura  Genial">
            <a:extLst>
              <a:ext uri="{FF2B5EF4-FFF2-40B4-BE49-F238E27FC236}">
                <a16:creationId xmlns:a16="http://schemas.microsoft.com/office/drawing/2014/main" id="{EFB361A4-6ACF-4F19-8E41-89A6775DCAC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6728" y="1694006"/>
            <a:ext cx="3726785" cy="168486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735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71F9EB5-B778-4B82-9294-FD8F6EEE92F0}"/>
              </a:ext>
            </a:extLst>
          </p:cNvPr>
          <p:cNvSpPr txBox="1"/>
          <p:nvPr/>
        </p:nvSpPr>
        <p:spPr>
          <a:xfrm>
            <a:off x="3334734" y="357190"/>
            <a:ext cx="6106884" cy="646331"/>
          </a:xfrm>
          <a:prstGeom prst="rect">
            <a:avLst/>
          </a:prstGeom>
          <a:noFill/>
        </p:spPr>
        <p:txBody>
          <a:bodyPr wrap="square">
            <a:spAutoFit/>
          </a:bodyPr>
          <a:lstStyle/>
          <a:p>
            <a:pPr algn="ctr"/>
            <a:r>
              <a:rPr lang="pt-BR" sz="3600" cap="small" spc="200" dirty="0">
                <a:effectLst>
                  <a:outerShdw blurRad="38100" dist="38100" dir="2700000" algn="tl">
                    <a:srgbClr val="000000">
                      <a:alpha val="43137"/>
                    </a:srgbClr>
                  </a:outerShdw>
                </a:effectLst>
                <a:latin typeface="+mn-lt"/>
                <a:ea typeface="+mn-ea"/>
                <a:cs typeface="+mn-cs"/>
              </a:rPr>
              <a:t>Vinícius e seus Parceiros</a:t>
            </a:r>
            <a:endParaRPr lang="pt-BR" sz="3600" spc="200" dirty="0"/>
          </a:p>
        </p:txBody>
      </p:sp>
      <p:sp>
        <p:nvSpPr>
          <p:cNvPr id="6" name="CaixaDeTexto 5">
            <a:extLst>
              <a:ext uri="{FF2B5EF4-FFF2-40B4-BE49-F238E27FC236}">
                <a16:creationId xmlns:a16="http://schemas.microsoft.com/office/drawing/2014/main" id="{E49A2691-D5B4-4147-B9C3-6B3A0D6D5BA3}"/>
              </a:ext>
            </a:extLst>
          </p:cNvPr>
          <p:cNvSpPr txBox="1"/>
          <p:nvPr/>
        </p:nvSpPr>
        <p:spPr>
          <a:xfrm>
            <a:off x="4853087" y="908187"/>
            <a:ext cx="3327948" cy="584775"/>
          </a:xfrm>
          <a:prstGeom prst="rect">
            <a:avLst/>
          </a:prstGeom>
          <a:noFill/>
        </p:spPr>
        <p:txBody>
          <a:bodyPr wrap="square">
            <a:spAutoFit/>
          </a:bodyPr>
          <a:lstStyle/>
          <a:p>
            <a:pPr algn="ctr"/>
            <a:r>
              <a:rPr lang="pt-BR" sz="3200" cap="small" dirty="0">
                <a:solidFill>
                  <a:schemeClr val="bg1"/>
                </a:solidFill>
                <a:effectLst>
                  <a:outerShdw blurRad="38100" dist="38100" dir="2700000" algn="tl">
                    <a:srgbClr val="000000">
                      <a:alpha val="43137"/>
                    </a:srgbClr>
                  </a:outerShdw>
                </a:effectLst>
              </a:rPr>
              <a:t>Toquinho</a:t>
            </a:r>
          </a:p>
        </p:txBody>
      </p:sp>
      <p:sp>
        <p:nvSpPr>
          <p:cNvPr id="9" name="CaixaDeTexto 8">
            <a:extLst>
              <a:ext uri="{FF2B5EF4-FFF2-40B4-BE49-F238E27FC236}">
                <a16:creationId xmlns:a16="http://schemas.microsoft.com/office/drawing/2014/main" id="{04A1F029-B427-4E8C-B04E-F97306D141FB}"/>
              </a:ext>
            </a:extLst>
          </p:cNvPr>
          <p:cNvSpPr txBox="1"/>
          <p:nvPr/>
        </p:nvSpPr>
        <p:spPr>
          <a:xfrm>
            <a:off x="6517061" y="6411082"/>
            <a:ext cx="1480036" cy="369332"/>
          </a:xfrm>
          <a:prstGeom prst="rect">
            <a:avLst/>
          </a:prstGeom>
          <a:noFill/>
        </p:spPr>
        <p:txBody>
          <a:bodyPr wrap="square">
            <a:spAutoFit/>
          </a:bodyPr>
          <a:lstStyle/>
          <a:p>
            <a:r>
              <a:rPr lang="pt-BR" sz="1800" dirty="0">
                <a:latin typeface="Calibri" panose="020F0502020204030204" pitchFamily="34" charset="0"/>
                <a:cs typeface="Calibri" panose="020F0502020204030204" pitchFamily="34" charset="0"/>
              </a:rPr>
              <a:t>Toquinho</a:t>
            </a:r>
            <a:endParaRPr lang="pt-BR" dirty="0"/>
          </a:p>
        </p:txBody>
      </p:sp>
      <p:pic>
        <p:nvPicPr>
          <p:cNvPr id="11" name="Picture 2" descr="EBC | Centenário de Vinícius de Moraes é tema de Doodle do Google">
            <a:extLst>
              <a:ext uri="{FF2B5EF4-FFF2-40B4-BE49-F238E27FC236}">
                <a16:creationId xmlns:a16="http://schemas.microsoft.com/office/drawing/2014/main" id="{1773685B-7819-48C9-83EF-5B41F4CFF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7072" y="0"/>
            <a:ext cx="2854928" cy="17215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BC | Centenário de Vinícius de Moraes é tema de Doodle do Google">
            <a:extLst>
              <a:ext uri="{FF2B5EF4-FFF2-40B4-BE49-F238E27FC236}">
                <a16:creationId xmlns:a16="http://schemas.microsoft.com/office/drawing/2014/main" id="{01F18910-B92E-4CEA-BC63-A94B22FC8871}"/>
              </a:ext>
            </a:extLst>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9337072" y="1735128"/>
            <a:ext cx="2854928" cy="16972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BC | Centenário de Vinícius de Moraes é tema de Doodle do Google">
            <a:extLst>
              <a:ext uri="{FF2B5EF4-FFF2-40B4-BE49-F238E27FC236}">
                <a16:creationId xmlns:a16="http://schemas.microsoft.com/office/drawing/2014/main" id="{A3007E60-6644-49F9-B3FE-CF1C9300B3A0}"/>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9337072" y="3437598"/>
            <a:ext cx="2854928" cy="16972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BC | Centenário de Vinícius de Moraes é tema de Doodle do Google">
            <a:extLst>
              <a:ext uri="{FF2B5EF4-FFF2-40B4-BE49-F238E27FC236}">
                <a16:creationId xmlns:a16="http://schemas.microsoft.com/office/drawing/2014/main" id="{08A30A58-98A1-45DB-91CC-3926B5DEE51C}"/>
              </a:ext>
            </a:extLst>
          </p:cNvPr>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337072" y="5148470"/>
            <a:ext cx="2854928" cy="1697260"/>
          </a:xfrm>
          <a:prstGeom prst="rect">
            <a:avLst/>
          </a:prstGeom>
          <a:noFill/>
          <a:extLst>
            <a:ext uri="{909E8E84-426E-40DD-AFC4-6F175D3DCCD1}">
              <a14:hiddenFill xmlns:a14="http://schemas.microsoft.com/office/drawing/2010/main">
                <a:solidFill>
                  <a:srgbClr val="FFFFFF"/>
                </a:solidFill>
              </a14:hiddenFill>
            </a:ext>
          </a:extLst>
        </p:spPr>
      </p:pic>
      <p:sp>
        <p:nvSpPr>
          <p:cNvPr id="12" name="Espaço Reservado para Texto 3">
            <a:extLst>
              <a:ext uri="{FF2B5EF4-FFF2-40B4-BE49-F238E27FC236}">
                <a16:creationId xmlns:a16="http://schemas.microsoft.com/office/drawing/2014/main" id="{91656F93-3503-4E81-A07E-F186C0AFF74A}"/>
              </a:ext>
            </a:extLst>
          </p:cNvPr>
          <p:cNvSpPr txBox="1">
            <a:spLocks/>
          </p:cNvSpPr>
          <p:nvPr/>
        </p:nvSpPr>
        <p:spPr>
          <a:xfrm>
            <a:off x="1070302" y="1311651"/>
            <a:ext cx="7877755" cy="4846227"/>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pt-BR" sz="2200" b="1" dirty="0">
                <a:solidFill>
                  <a:schemeClr val="bg1"/>
                </a:solidFill>
                <a:latin typeface="Calibri" panose="020F0502020204030204" pitchFamily="34" charset="0"/>
                <a:cs typeface="Calibri" panose="020F0502020204030204" pitchFamily="34" charset="0"/>
              </a:rPr>
              <a:t>TESTAMENTO</a:t>
            </a:r>
          </a:p>
          <a:p>
            <a:pPr>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Você que só ganha pra juntar</a:t>
            </a:r>
          </a:p>
          <a:p>
            <a:pPr>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O que é que há, diz pra mim, o que é que há?</a:t>
            </a:r>
          </a:p>
          <a:p>
            <a:pPr>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Você vai ver um dia</a:t>
            </a:r>
          </a:p>
          <a:p>
            <a:pPr>
              <a:spcBef>
                <a:spcPts val="0"/>
              </a:spcBef>
              <a:spcAft>
                <a:spcPts val="1200"/>
              </a:spcAft>
            </a:pPr>
            <a:r>
              <a:rPr lang="pt-BR" i="1" dirty="0">
                <a:solidFill>
                  <a:schemeClr val="tx1"/>
                </a:solidFill>
                <a:latin typeface="Calibri" panose="020F0502020204030204" pitchFamily="34" charset="0"/>
                <a:cs typeface="Calibri" panose="020F0502020204030204" pitchFamily="34" charset="0"/>
              </a:rPr>
              <a:t>Em que fria você vai entrar</a:t>
            </a:r>
          </a:p>
          <a:p>
            <a:pPr>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Por cima uma laje</a:t>
            </a:r>
          </a:p>
          <a:p>
            <a:pPr>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Embaixo a escuridão</a:t>
            </a:r>
          </a:p>
          <a:p>
            <a:pPr>
              <a:spcBef>
                <a:spcPts val="0"/>
              </a:spcBef>
              <a:spcAft>
                <a:spcPts val="1200"/>
              </a:spcAft>
            </a:pPr>
            <a:r>
              <a:rPr lang="pt-BR" i="1" dirty="0">
                <a:solidFill>
                  <a:schemeClr val="tx1"/>
                </a:solidFill>
                <a:latin typeface="Calibri" panose="020F0502020204030204" pitchFamily="34" charset="0"/>
                <a:cs typeface="Calibri" panose="020F0502020204030204" pitchFamily="34" charset="0"/>
              </a:rPr>
              <a:t>É fogo irmão! É fogo irmão! </a:t>
            </a:r>
          </a:p>
          <a:p>
            <a:pPr>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Pois é amigo, como se dizia antigamente, o buraco é mais embaixo...</a:t>
            </a:r>
          </a:p>
          <a:p>
            <a:pPr>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E você com todo o seu baú, vai ficar por lá na mais total solidão, pensando à beça que não levou nada do que juntou: só seu terno de cerimônia. Que fossa, hein,  meu chapa, que fossa... </a:t>
            </a:r>
          </a:p>
          <a:p>
            <a:pPr>
              <a:spcBef>
                <a:spcPts val="0"/>
              </a:spcBef>
            </a:pPr>
            <a:r>
              <a:rPr lang="pt-BR" i="1" dirty="0">
                <a:solidFill>
                  <a:schemeClr val="tx1"/>
                </a:solidFill>
                <a:latin typeface="Calibri" panose="020F0502020204030204" pitchFamily="34" charset="0"/>
                <a:cs typeface="Calibri" panose="020F0502020204030204" pitchFamily="34" charset="0"/>
              </a:rPr>
              <a:t>(...)</a:t>
            </a:r>
          </a:p>
          <a:p>
            <a:pPr>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Você por exemplo, está aí com a boneca do lado, linda e chiquérrima, crente que é o amo e senhor do material. É amigo, mas ela anda longe, perdida no mundo lírico e confuso, cheio de canções, aventuras e magia. E você nem sequer toca sua alma. É as mulheres são muito estranhas, muito estranhas </a:t>
            </a:r>
          </a:p>
          <a:p>
            <a:endParaRPr lang="pt-BR" sz="1600"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8612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3">
            <a:extLst>
              <a:ext uri="{FF2B5EF4-FFF2-40B4-BE49-F238E27FC236}">
                <a16:creationId xmlns:a16="http://schemas.microsoft.com/office/drawing/2014/main" id="{0DBCCA3C-406C-472E-92FF-37DC217E31BF}"/>
              </a:ext>
            </a:extLst>
          </p:cNvPr>
          <p:cNvSpPr txBox="1">
            <a:spLocks/>
          </p:cNvSpPr>
          <p:nvPr/>
        </p:nvSpPr>
        <p:spPr>
          <a:xfrm>
            <a:off x="7159092" y="354928"/>
            <a:ext cx="4059035" cy="3770245"/>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lnSpc>
                <a:spcPts val="2500"/>
              </a:lnSpc>
              <a:spcBef>
                <a:spcPts val="0"/>
              </a:spcBef>
              <a:spcAft>
                <a:spcPts val="1200"/>
              </a:spcAft>
            </a:pPr>
            <a:r>
              <a:rPr lang="pt-BR" sz="2000" b="1" dirty="0">
                <a:solidFill>
                  <a:schemeClr val="bg1"/>
                </a:solidFill>
                <a:latin typeface="Calibri" panose="020F0502020204030204" pitchFamily="34" charset="0"/>
                <a:cs typeface="Calibri" panose="020F0502020204030204" pitchFamily="34" charset="0"/>
              </a:rPr>
              <a:t>CANTO DE OSSANHA</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O homem que diz “dou” não dá </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Porque quem dá mesmo não diz </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O homem que diz “vou” não vai </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Porque quando foi já não quis </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O homem que diz “sou” não é </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Porque quem é mesmo é “não sou”</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O homem que diz “estou” não está </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Porque ninguém está quando quer </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Coitado do homem que cai</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No canto de </a:t>
            </a:r>
            <a:r>
              <a:rPr lang="pt-BR" i="1" dirty="0" err="1">
                <a:solidFill>
                  <a:schemeClr val="tx1"/>
                </a:solidFill>
                <a:latin typeface="Calibri" panose="020F0502020204030204" pitchFamily="34" charset="0"/>
                <a:cs typeface="Calibri" panose="020F0502020204030204" pitchFamily="34" charset="0"/>
              </a:rPr>
              <a:t>Ossanha</a:t>
            </a:r>
            <a:r>
              <a:rPr lang="pt-BR" i="1" dirty="0">
                <a:solidFill>
                  <a:schemeClr val="tx1"/>
                </a:solidFill>
                <a:latin typeface="Calibri" panose="020F0502020204030204" pitchFamily="34" charset="0"/>
                <a:cs typeface="Calibri" panose="020F0502020204030204" pitchFamily="34" charset="0"/>
              </a:rPr>
              <a:t>, traidor </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Coitado do homem que vai </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Atrás de mandingas de amor</a:t>
            </a:r>
          </a:p>
        </p:txBody>
      </p:sp>
      <p:sp>
        <p:nvSpPr>
          <p:cNvPr id="4" name="CaixaDeTexto 3">
            <a:extLst>
              <a:ext uri="{FF2B5EF4-FFF2-40B4-BE49-F238E27FC236}">
                <a16:creationId xmlns:a16="http://schemas.microsoft.com/office/drawing/2014/main" id="{B9B4E7EF-516F-4395-8342-5CC741CC21EF}"/>
              </a:ext>
            </a:extLst>
          </p:cNvPr>
          <p:cNvSpPr txBox="1"/>
          <p:nvPr/>
        </p:nvSpPr>
        <p:spPr>
          <a:xfrm>
            <a:off x="387415" y="3429000"/>
            <a:ext cx="6106884" cy="646331"/>
          </a:xfrm>
          <a:prstGeom prst="rect">
            <a:avLst/>
          </a:prstGeom>
          <a:noFill/>
        </p:spPr>
        <p:txBody>
          <a:bodyPr wrap="square">
            <a:spAutoFit/>
          </a:bodyPr>
          <a:lstStyle/>
          <a:p>
            <a:pPr algn="ctr"/>
            <a:r>
              <a:rPr lang="pt-BR" sz="3600" cap="small" spc="200" dirty="0">
                <a:effectLst>
                  <a:outerShdw blurRad="38100" dist="38100" dir="2700000" algn="tl">
                    <a:srgbClr val="000000">
                      <a:alpha val="43137"/>
                    </a:srgbClr>
                  </a:outerShdw>
                </a:effectLst>
                <a:latin typeface="+mn-lt"/>
                <a:ea typeface="+mn-ea"/>
                <a:cs typeface="+mn-cs"/>
              </a:rPr>
              <a:t>Vinícius e seus Parceiros</a:t>
            </a:r>
            <a:endParaRPr lang="pt-BR" sz="3600" spc="200" dirty="0"/>
          </a:p>
        </p:txBody>
      </p:sp>
      <p:sp>
        <p:nvSpPr>
          <p:cNvPr id="6" name="CaixaDeTexto 5">
            <a:extLst>
              <a:ext uri="{FF2B5EF4-FFF2-40B4-BE49-F238E27FC236}">
                <a16:creationId xmlns:a16="http://schemas.microsoft.com/office/drawing/2014/main" id="{D5D26CD3-1C43-46E1-861D-90A295A42C40}"/>
              </a:ext>
            </a:extLst>
          </p:cNvPr>
          <p:cNvSpPr txBox="1"/>
          <p:nvPr/>
        </p:nvSpPr>
        <p:spPr>
          <a:xfrm>
            <a:off x="0" y="4005847"/>
            <a:ext cx="6881713" cy="523220"/>
          </a:xfrm>
          <a:prstGeom prst="rect">
            <a:avLst/>
          </a:prstGeom>
          <a:noFill/>
        </p:spPr>
        <p:txBody>
          <a:bodyPr wrap="square">
            <a:spAutoFit/>
          </a:bodyPr>
          <a:lstStyle/>
          <a:p>
            <a:pPr algn="ctr"/>
            <a:r>
              <a:rPr lang="pt-BR" sz="2800" cap="small" dirty="0">
                <a:solidFill>
                  <a:schemeClr val="bg1"/>
                </a:solidFill>
                <a:effectLst>
                  <a:outerShdw blurRad="38100" dist="38100" dir="2700000" algn="tl">
                    <a:srgbClr val="000000">
                      <a:alpha val="43137"/>
                    </a:srgbClr>
                  </a:outerShdw>
                </a:effectLst>
              </a:rPr>
              <a:t>Baden </a:t>
            </a:r>
            <a:r>
              <a:rPr lang="pt-BR" sz="2800" cap="small" dirty="0" err="1">
                <a:solidFill>
                  <a:schemeClr val="bg1"/>
                </a:solidFill>
                <a:effectLst>
                  <a:outerShdw blurRad="38100" dist="38100" dir="2700000" algn="tl">
                    <a:srgbClr val="000000">
                      <a:alpha val="43137"/>
                    </a:srgbClr>
                  </a:outerShdw>
                </a:effectLst>
              </a:rPr>
              <a:t>Powel</a:t>
            </a:r>
            <a:r>
              <a:rPr lang="pt-BR" sz="2800" cap="small" dirty="0">
                <a:solidFill>
                  <a:schemeClr val="bg1"/>
                </a:solidFill>
                <a:effectLst>
                  <a:outerShdw blurRad="38100" dist="38100" dir="2700000" algn="tl">
                    <a:srgbClr val="000000">
                      <a:alpha val="43137"/>
                    </a:srgbClr>
                  </a:outerShdw>
                </a:effectLst>
              </a:rPr>
              <a:t> e os Afrosambas</a:t>
            </a:r>
          </a:p>
        </p:txBody>
      </p:sp>
      <p:pic>
        <p:nvPicPr>
          <p:cNvPr id="8" name="Picture 2" descr="EBC | Centenário de Vinícius de Moraes é tema de Doodle do Google">
            <a:extLst>
              <a:ext uri="{FF2B5EF4-FFF2-40B4-BE49-F238E27FC236}">
                <a16:creationId xmlns:a16="http://schemas.microsoft.com/office/drawing/2014/main" id="{274A3E4F-DF2C-4561-ACE1-3FC98193604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 y="5124214"/>
            <a:ext cx="3024000" cy="17215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BC | Centenário de Vinícius de Moraes é tema de Doodle do Google">
            <a:extLst>
              <a:ext uri="{FF2B5EF4-FFF2-40B4-BE49-F238E27FC236}">
                <a16:creationId xmlns:a16="http://schemas.microsoft.com/office/drawing/2014/main" id="{59E7D7B0-5766-4F4F-A585-D5085C0F2736}"/>
              </a:ext>
            </a:extLst>
          </p:cNvPr>
          <p:cNvPicPr>
            <a:picLocks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075137" y="5126567"/>
            <a:ext cx="3024000" cy="1720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BC | Centenário de Vinícius de Moraes é tema de Doodle do Google">
            <a:extLst>
              <a:ext uri="{FF2B5EF4-FFF2-40B4-BE49-F238E27FC236}">
                <a16:creationId xmlns:a16="http://schemas.microsoft.com/office/drawing/2014/main" id="{E551EC9C-B52C-4599-975B-399173DB2F0F}"/>
              </a:ext>
            </a:extLst>
          </p:cNvPr>
          <p:cNvPicPr>
            <a:picLocks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161291" y="5137453"/>
            <a:ext cx="2988000" cy="1720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BC | Centenário de Vinícius de Moraes é tema de Doodle do Google">
            <a:extLst>
              <a:ext uri="{FF2B5EF4-FFF2-40B4-BE49-F238E27FC236}">
                <a16:creationId xmlns:a16="http://schemas.microsoft.com/office/drawing/2014/main" id="{A1F504D0-3DCA-4200-8B49-1CC64B934E69}"/>
              </a:ext>
            </a:extLst>
          </p:cNvPr>
          <p:cNvPicPr>
            <a:picLocks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192360" y="5134969"/>
            <a:ext cx="3024000" cy="1720800"/>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a:extLst>
              <a:ext uri="{FF2B5EF4-FFF2-40B4-BE49-F238E27FC236}">
                <a16:creationId xmlns:a16="http://schemas.microsoft.com/office/drawing/2014/main" id="{02B33B2E-01D6-4E6B-BE9E-1BF972708058}"/>
              </a:ext>
            </a:extLst>
          </p:cNvPr>
          <p:cNvSpPr txBox="1"/>
          <p:nvPr/>
        </p:nvSpPr>
        <p:spPr>
          <a:xfrm>
            <a:off x="9737271" y="4679294"/>
            <a:ext cx="1800000" cy="338554"/>
          </a:xfrm>
          <a:prstGeom prst="rect">
            <a:avLst/>
          </a:prstGeom>
          <a:solidFill>
            <a:srgbClr val="2F8EB8"/>
          </a:solidFill>
        </p:spPr>
        <p:txBody>
          <a:bodyPr wrap="square">
            <a:spAutoFit/>
          </a:bodyPr>
          <a:lstStyle/>
          <a:p>
            <a:r>
              <a:rPr lang="pt-BR" sz="1600" b="1" dirty="0">
                <a:solidFill>
                  <a:schemeClr val="bg1"/>
                </a:solidFill>
                <a:latin typeface="Calibri" panose="020F0502020204030204" pitchFamily="34" charset="0"/>
                <a:cs typeface="Calibri" panose="020F0502020204030204" pitchFamily="34" charset="0"/>
              </a:rPr>
              <a:t>Baden Powell</a:t>
            </a:r>
            <a:endParaRPr lang="pt-BR" sz="1600" dirty="0"/>
          </a:p>
        </p:txBody>
      </p:sp>
    </p:spTree>
    <p:extLst>
      <p:ext uri="{BB962C8B-B14F-4D97-AF65-F5344CB8AC3E}">
        <p14:creationId xmlns:p14="http://schemas.microsoft.com/office/powerpoint/2010/main" val="4072570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9B4E7EF-516F-4395-8342-5CC741CC21EF}"/>
              </a:ext>
            </a:extLst>
          </p:cNvPr>
          <p:cNvSpPr txBox="1"/>
          <p:nvPr/>
        </p:nvSpPr>
        <p:spPr>
          <a:xfrm>
            <a:off x="5100236" y="146732"/>
            <a:ext cx="6106884" cy="646331"/>
          </a:xfrm>
          <a:prstGeom prst="rect">
            <a:avLst/>
          </a:prstGeom>
          <a:noFill/>
        </p:spPr>
        <p:txBody>
          <a:bodyPr wrap="square">
            <a:spAutoFit/>
          </a:bodyPr>
          <a:lstStyle/>
          <a:p>
            <a:pPr algn="ctr"/>
            <a:r>
              <a:rPr lang="pt-BR" sz="3600" cap="small" spc="200" dirty="0">
                <a:effectLst>
                  <a:outerShdw blurRad="38100" dist="38100" dir="2700000" algn="tl">
                    <a:srgbClr val="000000">
                      <a:alpha val="43137"/>
                    </a:srgbClr>
                  </a:outerShdw>
                </a:effectLst>
                <a:latin typeface="+mn-lt"/>
                <a:ea typeface="+mn-ea"/>
                <a:cs typeface="+mn-cs"/>
              </a:rPr>
              <a:t>Vinícius e seus Parceiros</a:t>
            </a:r>
            <a:endParaRPr lang="pt-BR" sz="3600" spc="200" dirty="0"/>
          </a:p>
        </p:txBody>
      </p:sp>
      <p:sp>
        <p:nvSpPr>
          <p:cNvPr id="6" name="CaixaDeTexto 5">
            <a:extLst>
              <a:ext uri="{FF2B5EF4-FFF2-40B4-BE49-F238E27FC236}">
                <a16:creationId xmlns:a16="http://schemas.microsoft.com/office/drawing/2014/main" id="{D5D26CD3-1C43-46E1-861D-90A295A42C40}"/>
              </a:ext>
            </a:extLst>
          </p:cNvPr>
          <p:cNvSpPr txBox="1"/>
          <p:nvPr/>
        </p:nvSpPr>
        <p:spPr>
          <a:xfrm>
            <a:off x="4712821" y="844033"/>
            <a:ext cx="6881713" cy="523220"/>
          </a:xfrm>
          <a:prstGeom prst="rect">
            <a:avLst/>
          </a:prstGeom>
          <a:noFill/>
        </p:spPr>
        <p:txBody>
          <a:bodyPr wrap="square">
            <a:spAutoFit/>
          </a:bodyPr>
          <a:lstStyle/>
          <a:p>
            <a:pPr algn="ctr"/>
            <a:r>
              <a:rPr lang="pt-BR" sz="2800" cap="small" dirty="0">
                <a:solidFill>
                  <a:schemeClr val="bg1"/>
                </a:solidFill>
                <a:effectLst>
                  <a:outerShdw blurRad="38100" dist="38100" dir="2700000" algn="tl">
                    <a:srgbClr val="000000">
                      <a:alpha val="43137"/>
                    </a:srgbClr>
                  </a:outerShdw>
                </a:effectLst>
              </a:rPr>
              <a:t>Baden </a:t>
            </a:r>
            <a:r>
              <a:rPr lang="pt-BR" sz="2800" cap="small" dirty="0" err="1">
                <a:solidFill>
                  <a:schemeClr val="bg1"/>
                </a:solidFill>
                <a:effectLst>
                  <a:outerShdw blurRad="38100" dist="38100" dir="2700000" algn="tl">
                    <a:srgbClr val="000000">
                      <a:alpha val="43137"/>
                    </a:srgbClr>
                  </a:outerShdw>
                </a:effectLst>
              </a:rPr>
              <a:t>Powel</a:t>
            </a:r>
            <a:r>
              <a:rPr lang="pt-BR" sz="2800" cap="small" dirty="0">
                <a:solidFill>
                  <a:schemeClr val="bg1"/>
                </a:solidFill>
                <a:effectLst>
                  <a:outerShdw blurRad="38100" dist="38100" dir="2700000" algn="tl">
                    <a:srgbClr val="000000">
                      <a:alpha val="43137"/>
                    </a:srgbClr>
                  </a:outerShdw>
                </a:effectLst>
              </a:rPr>
              <a:t> e os Afrosambas</a:t>
            </a:r>
          </a:p>
        </p:txBody>
      </p:sp>
      <p:pic>
        <p:nvPicPr>
          <p:cNvPr id="8" name="Picture 2" descr="EBC | Centenário de Vinícius de Moraes é tema de Doodle do Google">
            <a:extLst>
              <a:ext uri="{FF2B5EF4-FFF2-40B4-BE49-F238E27FC236}">
                <a16:creationId xmlns:a16="http://schemas.microsoft.com/office/drawing/2014/main" id="{274A3E4F-DF2C-4561-ACE1-3FC98193604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 y="5124214"/>
            <a:ext cx="3024000" cy="17215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BC | Centenário de Vinícius de Moraes é tema de Doodle do Google">
            <a:extLst>
              <a:ext uri="{FF2B5EF4-FFF2-40B4-BE49-F238E27FC236}">
                <a16:creationId xmlns:a16="http://schemas.microsoft.com/office/drawing/2014/main" id="{59E7D7B0-5766-4F4F-A585-D5085C0F2736}"/>
              </a:ext>
            </a:extLst>
          </p:cNvPr>
          <p:cNvPicPr>
            <a:picLocks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075137" y="5126567"/>
            <a:ext cx="3024000" cy="1720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BC | Centenário de Vinícius de Moraes é tema de Doodle do Google">
            <a:extLst>
              <a:ext uri="{FF2B5EF4-FFF2-40B4-BE49-F238E27FC236}">
                <a16:creationId xmlns:a16="http://schemas.microsoft.com/office/drawing/2014/main" id="{E551EC9C-B52C-4599-975B-399173DB2F0F}"/>
              </a:ext>
            </a:extLst>
          </p:cNvPr>
          <p:cNvPicPr>
            <a:picLocks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161291" y="5137453"/>
            <a:ext cx="2988000" cy="1720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BC | Centenário de Vinícius de Moraes é tema de Doodle do Google">
            <a:extLst>
              <a:ext uri="{FF2B5EF4-FFF2-40B4-BE49-F238E27FC236}">
                <a16:creationId xmlns:a16="http://schemas.microsoft.com/office/drawing/2014/main" id="{A1F504D0-3DCA-4200-8B49-1CC64B934E69}"/>
              </a:ext>
            </a:extLst>
          </p:cNvPr>
          <p:cNvPicPr>
            <a:picLocks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192360" y="5134969"/>
            <a:ext cx="3024000" cy="1720800"/>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a:extLst>
              <a:ext uri="{FF2B5EF4-FFF2-40B4-BE49-F238E27FC236}">
                <a16:creationId xmlns:a16="http://schemas.microsoft.com/office/drawing/2014/main" id="{02B33B2E-01D6-4E6B-BE9E-1BF972708058}"/>
              </a:ext>
            </a:extLst>
          </p:cNvPr>
          <p:cNvSpPr txBox="1"/>
          <p:nvPr/>
        </p:nvSpPr>
        <p:spPr>
          <a:xfrm>
            <a:off x="9609994" y="4624908"/>
            <a:ext cx="1800000" cy="338554"/>
          </a:xfrm>
          <a:prstGeom prst="rect">
            <a:avLst/>
          </a:prstGeom>
          <a:noFill/>
        </p:spPr>
        <p:txBody>
          <a:bodyPr wrap="square">
            <a:spAutoFit/>
          </a:bodyPr>
          <a:lstStyle/>
          <a:p>
            <a:r>
              <a:rPr lang="pt-BR" sz="1600" b="1" dirty="0">
                <a:solidFill>
                  <a:schemeClr val="bg1"/>
                </a:solidFill>
                <a:latin typeface="Calibri" panose="020F0502020204030204" pitchFamily="34" charset="0"/>
                <a:cs typeface="Calibri" panose="020F0502020204030204" pitchFamily="34" charset="0"/>
              </a:rPr>
              <a:t>Baden Powell</a:t>
            </a:r>
            <a:endParaRPr lang="pt-BR" sz="1600" dirty="0"/>
          </a:p>
        </p:txBody>
      </p:sp>
      <p:sp>
        <p:nvSpPr>
          <p:cNvPr id="12" name="Espaço Reservado para Texto 3">
            <a:extLst>
              <a:ext uri="{FF2B5EF4-FFF2-40B4-BE49-F238E27FC236}">
                <a16:creationId xmlns:a16="http://schemas.microsoft.com/office/drawing/2014/main" id="{CC8C1D06-D8FA-42F4-B8E6-D14C07F77AD4}"/>
              </a:ext>
            </a:extLst>
          </p:cNvPr>
          <p:cNvSpPr txBox="1">
            <a:spLocks/>
          </p:cNvSpPr>
          <p:nvPr/>
        </p:nvSpPr>
        <p:spPr>
          <a:xfrm>
            <a:off x="61740" y="1198092"/>
            <a:ext cx="4525397" cy="392612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lnSpc>
                <a:spcPts val="2500"/>
              </a:lnSpc>
              <a:spcBef>
                <a:spcPts val="0"/>
              </a:spcBef>
              <a:spcAft>
                <a:spcPts val="1200"/>
              </a:spcAft>
            </a:pPr>
            <a:r>
              <a:rPr lang="pt-BR" sz="2200" b="1" dirty="0">
                <a:solidFill>
                  <a:schemeClr val="bg1"/>
                </a:solidFill>
                <a:latin typeface="Calibri" panose="020F0502020204030204" pitchFamily="34" charset="0"/>
                <a:cs typeface="Calibri" panose="020F0502020204030204" pitchFamily="34" charset="0"/>
              </a:rPr>
              <a:t>CANTO DE XANGÔ</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Eu vim de bem longe </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Eu vim, nem sei mais de onde é que eu vim </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Sou filho de Rei</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Muito lutei para ser o que sou </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Eu sou negro de cor </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Mas tudo é só amor em mim </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Xangô </a:t>
            </a:r>
            <a:r>
              <a:rPr lang="pt-BR" i="1" dirty="0" err="1">
                <a:solidFill>
                  <a:schemeClr val="tx1"/>
                </a:solidFill>
                <a:latin typeface="Calibri" panose="020F0502020204030204" pitchFamily="34" charset="0"/>
                <a:cs typeface="Calibri" panose="020F0502020204030204" pitchFamily="34" charset="0"/>
              </a:rPr>
              <a:t>Agodô</a:t>
            </a:r>
            <a:endParaRPr lang="pt-BR" i="1" dirty="0">
              <a:solidFill>
                <a:schemeClr val="tx1"/>
              </a:solidFill>
              <a:latin typeface="Calibri" panose="020F0502020204030204" pitchFamily="34" charset="0"/>
              <a:cs typeface="Calibri" panose="020F0502020204030204" pitchFamily="34" charset="0"/>
            </a:endParaRP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Hoje é tempo de amor</a:t>
            </a:r>
          </a:p>
          <a:p>
            <a:pPr algn="just">
              <a:lnSpc>
                <a:spcPts val="2500"/>
              </a:lnSpc>
            </a:pPr>
            <a:r>
              <a:rPr lang="pt-BR" i="1" dirty="0">
                <a:solidFill>
                  <a:schemeClr val="tx1"/>
                </a:solidFill>
                <a:latin typeface="Calibri" panose="020F0502020204030204" pitchFamily="34" charset="0"/>
                <a:cs typeface="Calibri" panose="020F0502020204030204" pitchFamily="34" charset="0"/>
              </a:rPr>
              <a:t>Hoje é tempo de dor em mim </a:t>
            </a:r>
          </a:p>
          <a:p>
            <a:pPr algn="just">
              <a:lnSpc>
                <a:spcPts val="2500"/>
              </a:lnSpc>
            </a:pPr>
            <a:r>
              <a:rPr lang="pt-BR" i="1" dirty="0">
                <a:solidFill>
                  <a:schemeClr val="tx1"/>
                </a:solidFill>
                <a:latin typeface="Calibri" panose="020F0502020204030204" pitchFamily="34" charset="0"/>
                <a:cs typeface="Calibri" panose="020F0502020204030204" pitchFamily="34" charset="0"/>
              </a:rPr>
              <a:t>Xangô </a:t>
            </a:r>
            <a:r>
              <a:rPr lang="pt-BR" i="1" dirty="0" err="1">
                <a:solidFill>
                  <a:schemeClr val="tx1"/>
                </a:solidFill>
                <a:latin typeface="Calibri" panose="020F0502020204030204" pitchFamily="34" charset="0"/>
                <a:cs typeface="Calibri" panose="020F0502020204030204" pitchFamily="34" charset="0"/>
              </a:rPr>
              <a:t>Agodô</a:t>
            </a:r>
            <a:r>
              <a:rPr lang="pt-BR" i="1" dirty="0">
                <a:solidFill>
                  <a:schemeClr val="tx1"/>
                </a:solidFill>
                <a:latin typeface="Calibri" panose="020F0502020204030204" pitchFamily="34" charset="0"/>
                <a:cs typeface="Calibri" panose="020F0502020204030204" pitchFamily="34" charset="0"/>
              </a:rPr>
              <a:t> </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 </a:t>
            </a:r>
          </a:p>
          <a:p>
            <a:pPr algn="just">
              <a:lnSpc>
                <a:spcPts val="2500"/>
              </a:lnSpc>
              <a:spcBef>
                <a:spcPts val="0"/>
              </a:spcBef>
              <a:spcAft>
                <a:spcPts val="0"/>
              </a:spcAft>
            </a:pPr>
            <a:endParaRPr lang="pt-BR" i="1" dirty="0">
              <a:solidFill>
                <a:schemeClr val="tx1"/>
              </a:solidFill>
              <a:latin typeface="Calibri" panose="020F0502020204030204" pitchFamily="34" charset="0"/>
              <a:cs typeface="Calibri" panose="020F0502020204030204" pitchFamily="34" charset="0"/>
            </a:endParaRPr>
          </a:p>
          <a:p>
            <a:pPr algn="just">
              <a:lnSpc>
                <a:spcPts val="2500"/>
              </a:lnSpc>
              <a:spcBef>
                <a:spcPts val="0"/>
              </a:spcBef>
              <a:spcAft>
                <a:spcPts val="0"/>
              </a:spcAft>
            </a:pPr>
            <a:endParaRPr lang="pt-BR" sz="1400" i="1" dirty="0">
              <a:solidFill>
                <a:schemeClr val="bg1"/>
              </a:solidFill>
            </a:endParaRPr>
          </a:p>
        </p:txBody>
      </p:sp>
      <p:sp>
        <p:nvSpPr>
          <p:cNvPr id="14" name="CaixaDeTexto 13">
            <a:extLst>
              <a:ext uri="{FF2B5EF4-FFF2-40B4-BE49-F238E27FC236}">
                <a16:creationId xmlns:a16="http://schemas.microsoft.com/office/drawing/2014/main" id="{2023F2C5-3F70-4769-AA36-9D297EDB826B}"/>
              </a:ext>
            </a:extLst>
          </p:cNvPr>
          <p:cNvSpPr txBox="1"/>
          <p:nvPr/>
        </p:nvSpPr>
        <p:spPr>
          <a:xfrm>
            <a:off x="4435046" y="1418223"/>
            <a:ext cx="3169819" cy="1975605"/>
          </a:xfrm>
          <a:prstGeom prst="rect">
            <a:avLst/>
          </a:prstGeom>
          <a:noFill/>
        </p:spPr>
        <p:txBody>
          <a:bodyPr wrap="square">
            <a:spAutoFit/>
          </a:bodyPr>
          <a:lstStyle/>
          <a:p>
            <a:pPr algn="just">
              <a:lnSpc>
                <a:spcPts val="2500"/>
              </a:lnSpc>
              <a:spcBef>
                <a:spcPts val="0"/>
              </a:spcBef>
              <a:spcAft>
                <a:spcPts val="0"/>
              </a:spcAft>
            </a:pPr>
            <a:endParaRPr lang="pt-BR" i="1" dirty="0">
              <a:solidFill>
                <a:schemeClr val="tx1"/>
              </a:solidFill>
              <a:latin typeface="Calibri" panose="020F0502020204030204" pitchFamily="34" charset="0"/>
              <a:cs typeface="Calibri" panose="020F0502020204030204" pitchFamily="34" charset="0"/>
            </a:endParaRP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Salve, Xangô, meu Rei Senhor </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Salve, meu orixá </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Tem </a:t>
            </a:r>
            <a:r>
              <a:rPr lang="pt-BR" i="1" dirty="0">
                <a:latin typeface="Calibri" panose="020F0502020204030204" pitchFamily="34" charset="0"/>
                <a:cs typeface="Calibri" panose="020F0502020204030204" pitchFamily="34" charset="0"/>
              </a:rPr>
              <a:t>sete</a:t>
            </a:r>
            <a:r>
              <a:rPr lang="pt-BR" i="1" dirty="0">
                <a:solidFill>
                  <a:schemeClr val="tx1"/>
                </a:solidFill>
                <a:latin typeface="Calibri" panose="020F0502020204030204" pitchFamily="34" charset="0"/>
                <a:cs typeface="Calibri" panose="020F0502020204030204" pitchFamily="34" charset="0"/>
              </a:rPr>
              <a:t> cores sua cor </a:t>
            </a:r>
          </a:p>
          <a:p>
            <a:pPr algn="just">
              <a:lnSpc>
                <a:spcPts val="2500"/>
              </a:lnSpc>
              <a:spcBef>
                <a:spcPts val="0"/>
              </a:spcBef>
              <a:spcAft>
                <a:spcPts val="0"/>
              </a:spcAft>
            </a:pPr>
            <a:r>
              <a:rPr lang="pt-BR" i="1" dirty="0">
                <a:latin typeface="Calibri" panose="020F0502020204030204" pitchFamily="34" charset="0"/>
                <a:cs typeface="Calibri" panose="020F0502020204030204" pitchFamily="34" charset="0"/>
              </a:rPr>
              <a:t>Sete</a:t>
            </a:r>
            <a:r>
              <a:rPr lang="pt-BR" i="1" dirty="0">
                <a:solidFill>
                  <a:schemeClr val="tx1"/>
                </a:solidFill>
                <a:latin typeface="Calibri" panose="020F0502020204030204" pitchFamily="34" charset="0"/>
                <a:cs typeface="Calibri" panose="020F0502020204030204" pitchFamily="34" charset="0"/>
              </a:rPr>
              <a:t> dias para a gente amar </a:t>
            </a:r>
          </a:p>
          <a:p>
            <a:pPr algn="just">
              <a:lnSpc>
                <a:spcPts val="2500"/>
              </a:lnSpc>
              <a:spcBef>
                <a:spcPts val="0"/>
              </a:spcBef>
              <a:spcAft>
                <a:spcPts val="0"/>
              </a:spcAft>
            </a:pPr>
            <a:endParaRPr lang="pt-BR" sz="1400" i="1" dirty="0">
              <a:solidFill>
                <a:schemeClr val="bg1"/>
              </a:solidFill>
            </a:endParaRPr>
          </a:p>
        </p:txBody>
      </p:sp>
      <p:sp>
        <p:nvSpPr>
          <p:cNvPr id="15" name="CaixaDeTexto 14">
            <a:extLst>
              <a:ext uri="{FF2B5EF4-FFF2-40B4-BE49-F238E27FC236}">
                <a16:creationId xmlns:a16="http://schemas.microsoft.com/office/drawing/2014/main" id="{75B7D73D-82AC-4D08-A476-42EA965BAAA3}"/>
              </a:ext>
            </a:extLst>
          </p:cNvPr>
          <p:cNvSpPr txBox="1"/>
          <p:nvPr/>
        </p:nvSpPr>
        <p:spPr>
          <a:xfrm>
            <a:off x="7680360" y="1720547"/>
            <a:ext cx="3024000" cy="2958502"/>
          </a:xfrm>
          <a:prstGeom prst="rect">
            <a:avLst/>
          </a:prstGeom>
          <a:noFill/>
        </p:spPr>
        <p:txBody>
          <a:bodyPr wrap="square">
            <a:spAutoFit/>
          </a:bodyPr>
          <a:lstStyle/>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Mas amar é sofrer</a:t>
            </a:r>
          </a:p>
          <a:p>
            <a:pPr algn="just">
              <a:lnSpc>
                <a:spcPts val="2500"/>
              </a:lnSpc>
              <a:spcBef>
                <a:spcPts val="0"/>
              </a:spcBef>
              <a:spcAft>
                <a:spcPts val="0"/>
              </a:spcAft>
            </a:pPr>
            <a:r>
              <a:rPr lang="pt-BR" i="1" dirty="0">
                <a:latin typeface="Calibri" panose="020F0502020204030204" pitchFamily="34" charset="0"/>
                <a:cs typeface="Calibri" panose="020F0502020204030204" pitchFamily="34" charset="0"/>
              </a:rPr>
              <a:t>M</a:t>
            </a:r>
            <a:r>
              <a:rPr lang="pt-BR" i="1" dirty="0">
                <a:solidFill>
                  <a:schemeClr val="tx1"/>
                </a:solidFill>
                <a:latin typeface="Calibri" panose="020F0502020204030204" pitchFamily="34" charset="0"/>
                <a:cs typeface="Calibri" panose="020F0502020204030204" pitchFamily="34" charset="0"/>
              </a:rPr>
              <a:t>as amar é morrer de dor Xangô meu Senhor, saravá!</a:t>
            </a:r>
          </a:p>
          <a:p>
            <a:pPr algn="just">
              <a:lnSpc>
                <a:spcPts val="2500"/>
              </a:lnSpc>
              <a:spcBef>
                <a:spcPts val="0"/>
              </a:spcBef>
              <a:spcAft>
                <a:spcPts val="0"/>
              </a:spcAft>
            </a:pPr>
            <a:r>
              <a:rPr lang="pt-BR" i="1" dirty="0">
                <a:latin typeface="Calibri" panose="020F0502020204030204" pitchFamily="34" charset="0"/>
                <a:cs typeface="Calibri" panose="020F0502020204030204" pitchFamily="34" charset="0"/>
              </a:rPr>
              <a:t>M</a:t>
            </a:r>
            <a:r>
              <a:rPr lang="pt-BR" i="1" dirty="0">
                <a:solidFill>
                  <a:schemeClr val="tx1"/>
                </a:solidFill>
                <a:latin typeface="Calibri" panose="020F0502020204030204" pitchFamily="34" charset="0"/>
                <a:cs typeface="Calibri" panose="020F0502020204030204" pitchFamily="34" charset="0"/>
              </a:rPr>
              <a:t>e faça sofrer</a:t>
            </a:r>
          </a:p>
          <a:p>
            <a:pPr algn="just">
              <a:lnSpc>
                <a:spcPts val="2500"/>
              </a:lnSpc>
              <a:spcBef>
                <a:spcPts val="0"/>
              </a:spcBef>
              <a:spcAft>
                <a:spcPts val="0"/>
              </a:spcAft>
            </a:pPr>
            <a:r>
              <a:rPr lang="pt-BR" i="1" dirty="0">
                <a:latin typeface="Calibri" panose="020F0502020204030204" pitchFamily="34" charset="0"/>
                <a:cs typeface="Calibri" panose="020F0502020204030204" pitchFamily="34" charset="0"/>
              </a:rPr>
              <a:t>M</a:t>
            </a:r>
            <a:r>
              <a:rPr lang="pt-BR" i="1" dirty="0">
                <a:solidFill>
                  <a:schemeClr val="tx1"/>
                </a:solidFill>
                <a:latin typeface="Calibri" panose="020F0502020204030204" pitchFamily="34" charset="0"/>
                <a:cs typeface="Calibri" panose="020F0502020204030204" pitchFamily="34" charset="0"/>
              </a:rPr>
              <a:t>as me faça morrer</a:t>
            </a:r>
          </a:p>
          <a:p>
            <a:pPr algn="just">
              <a:lnSpc>
                <a:spcPts val="2500"/>
              </a:lnSpc>
            </a:pPr>
            <a:r>
              <a:rPr lang="pt-BR" i="1" dirty="0">
                <a:latin typeface="Calibri" panose="020F0502020204030204" pitchFamily="34" charset="0"/>
                <a:cs typeface="Calibri" panose="020F0502020204030204" pitchFamily="34" charset="0"/>
              </a:rPr>
              <a:t>Mas me faça morrer</a:t>
            </a:r>
            <a:r>
              <a:rPr lang="pt-BR" i="1" dirty="0">
                <a:solidFill>
                  <a:schemeClr val="tx1"/>
                </a:solidFill>
                <a:latin typeface="Calibri" panose="020F0502020204030204" pitchFamily="34" charset="0"/>
                <a:cs typeface="Calibri" panose="020F0502020204030204" pitchFamily="34" charset="0"/>
              </a:rPr>
              <a:t> de amar Xangô meu Senhor, saravá! Xangô </a:t>
            </a:r>
            <a:r>
              <a:rPr lang="pt-BR" i="1" dirty="0" err="1">
                <a:solidFill>
                  <a:schemeClr val="tx1"/>
                </a:solidFill>
                <a:latin typeface="Calibri" panose="020F0502020204030204" pitchFamily="34" charset="0"/>
                <a:cs typeface="Calibri" panose="020F0502020204030204" pitchFamily="34" charset="0"/>
              </a:rPr>
              <a:t>Agodô</a:t>
            </a:r>
            <a:r>
              <a:rPr lang="pt-BR" i="1" dirty="0">
                <a:solidFill>
                  <a:schemeClr val="tx1"/>
                </a:solidFill>
                <a:latin typeface="Calibri" panose="020F0502020204030204" pitchFamily="34" charset="0"/>
                <a:cs typeface="Calibri" panose="020F0502020204030204" pitchFamily="34" charset="0"/>
              </a:rPr>
              <a:t> !</a:t>
            </a:r>
          </a:p>
          <a:p>
            <a:pPr algn="just">
              <a:lnSpc>
                <a:spcPts val="2500"/>
              </a:lnSpc>
              <a:spcBef>
                <a:spcPts val="0"/>
              </a:spcBef>
              <a:spcAft>
                <a:spcPts val="0"/>
              </a:spcAft>
            </a:pPr>
            <a:endParaRPr lang="pt-BR" i="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424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250975B1-460B-4080-9814-AD726EB53AD7}"/>
              </a:ext>
            </a:extLst>
          </p:cNvPr>
          <p:cNvSpPr txBox="1">
            <a:spLocks/>
          </p:cNvSpPr>
          <p:nvPr/>
        </p:nvSpPr>
        <p:spPr>
          <a:xfrm>
            <a:off x="1907745" y="1232412"/>
            <a:ext cx="7938795" cy="3511826"/>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pt-BR" sz="2400" dirty="0"/>
              <a:t> </a:t>
            </a:r>
          </a:p>
          <a:p>
            <a:r>
              <a:rPr lang="pt-BR" sz="2400" dirty="0"/>
              <a:t> </a:t>
            </a:r>
          </a:p>
          <a:p>
            <a:pPr marL="342900" indent="-342900">
              <a:spcBef>
                <a:spcPts val="1200"/>
              </a:spcBef>
              <a:spcAft>
                <a:spcPts val="0"/>
              </a:spcAft>
              <a:buFont typeface="Wingdings" panose="05000000000000000000" pitchFamily="2" charset="2"/>
              <a:buChar char="Ø"/>
            </a:pPr>
            <a:r>
              <a:rPr lang="pt-BR" sz="2400" dirty="0">
                <a:solidFill>
                  <a:schemeClr val="bg1"/>
                </a:solidFill>
                <a:latin typeface="Calibri" panose="020F0502020204030204" pitchFamily="34" charset="0"/>
                <a:cs typeface="Calibri" panose="020F0502020204030204" pitchFamily="34" charset="0"/>
              </a:rPr>
              <a:t>Vinicius encheu de sentimento toda uma geração, que cantou e sentiu o amor através de sua poesia.</a:t>
            </a:r>
          </a:p>
          <a:p>
            <a:pPr marL="342900" indent="-342900">
              <a:spcBef>
                <a:spcPts val="1200"/>
              </a:spcBef>
              <a:spcAft>
                <a:spcPts val="0"/>
              </a:spcAft>
              <a:buFont typeface="Wingdings" panose="05000000000000000000" pitchFamily="2" charset="2"/>
              <a:buChar char="Ø"/>
            </a:pPr>
            <a:r>
              <a:rPr lang="pt-BR" sz="2400" dirty="0">
                <a:solidFill>
                  <a:schemeClr val="bg1"/>
                </a:solidFill>
                <a:latin typeface="Calibri" panose="020F0502020204030204" pitchFamily="34" charset="0"/>
                <a:cs typeface="Calibri" panose="020F0502020204030204" pitchFamily="34" charset="0"/>
              </a:rPr>
              <a:t>Os poemas que eu recitava.</a:t>
            </a:r>
          </a:p>
          <a:p>
            <a:pPr marL="342900" indent="-342900">
              <a:buFont typeface="Wingdings" panose="05000000000000000000" pitchFamily="2" charset="2"/>
              <a:buChar char="Ø"/>
            </a:pPr>
            <a:endParaRPr lang="pt-BR" sz="2400" dirty="0">
              <a:solidFill>
                <a:schemeClr val="bg1"/>
              </a:solidFill>
            </a:endParaRPr>
          </a:p>
        </p:txBody>
      </p:sp>
      <p:sp>
        <p:nvSpPr>
          <p:cNvPr id="6" name="CaixaDeTexto 5">
            <a:extLst>
              <a:ext uri="{FF2B5EF4-FFF2-40B4-BE49-F238E27FC236}">
                <a16:creationId xmlns:a16="http://schemas.microsoft.com/office/drawing/2014/main" id="{F06581E4-DEBC-492A-B7E2-4D8E1E6B7728}"/>
              </a:ext>
            </a:extLst>
          </p:cNvPr>
          <p:cNvSpPr txBox="1"/>
          <p:nvPr/>
        </p:nvSpPr>
        <p:spPr>
          <a:xfrm>
            <a:off x="1907745" y="300205"/>
            <a:ext cx="8646414" cy="646331"/>
          </a:xfrm>
          <a:prstGeom prst="rect">
            <a:avLst/>
          </a:prstGeom>
          <a:noFill/>
        </p:spPr>
        <p:txBody>
          <a:bodyPr wrap="square">
            <a:spAutoFit/>
          </a:bodyPr>
          <a:lstStyle/>
          <a:p>
            <a:pPr algn="ctr"/>
            <a:r>
              <a:rPr lang="pt-BR" sz="3600" cap="small" spc="200" dirty="0">
                <a:effectLst>
                  <a:outerShdw blurRad="38100" dist="38100" dir="2700000" algn="tl">
                    <a:srgbClr val="000000">
                      <a:alpha val="43137"/>
                    </a:srgbClr>
                  </a:outerShdw>
                </a:effectLst>
                <a:latin typeface="+mn-lt"/>
                <a:ea typeface="+mn-ea"/>
                <a:cs typeface="+mn-cs"/>
              </a:rPr>
              <a:t>Vinícius: O poeta da minha juventude</a:t>
            </a:r>
            <a:endParaRPr lang="pt-BR" sz="3600" spc="200" dirty="0"/>
          </a:p>
        </p:txBody>
      </p:sp>
      <p:pic>
        <p:nvPicPr>
          <p:cNvPr id="13" name="Picture 12" descr="Os caminhos de Vinicius - Jornal Rascunho | Caricaturas, Truques de  pintura, Desenho">
            <a:extLst>
              <a:ext uri="{FF2B5EF4-FFF2-40B4-BE49-F238E27FC236}">
                <a16:creationId xmlns:a16="http://schemas.microsoft.com/office/drawing/2014/main" id="{50EFEC0C-3B4F-4726-8B3F-082E0742486D}"/>
              </a:ext>
            </a:extLst>
          </p:cNvPr>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853128" y="3020887"/>
            <a:ext cx="2848433" cy="34683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326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3">
            <a:extLst>
              <a:ext uri="{FF2B5EF4-FFF2-40B4-BE49-F238E27FC236}">
                <a16:creationId xmlns:a16="http://schemas.microsoft.com/office/drawing/2014/main" id="{BA27B33E-6AAC-4099-8DA1-0F4E42E4F365}"/>
              </a:ext>
            </a:extLst>
          </p:cNvPr>
          <p:cNvSpPr txBox="1">
            <a:spLocks/>
          </p:cNvSpPr>
          <p:nvPr/>
        </p:nvSpPr>
        <p:spPr>
          <a:xfrm>
            <a:off x="1995881" y="1113184"/>
            <a:ext cx="6013383" cy="5474904"/>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pt-BR" sz="2000" b="1" dirty="0">
                <a:solidFill>
                  <a:schemeClr val="bg1"/>
                </a:solidFill>
                <a:latin typeface="Calibri" panose="020F0502020204030204" pitchFamily="34" charset="0"/>
                <a:cs typeface="Calibri" panose="020F0502020204030204" pitchFamily="34" charset="0"/>
              </a:rPr>
              <a:t>SONETO DA FIDELIDADE</a:t>
            </a:r>
            <a:endParaRPr lang="pt-BR" sz="2000" dirty="0">
              <a:solidFill>
                <a:schemeClr val="bg1"/>
              </a:solidFill>
              <a:latin typeface="Calibri" panose="020F0502020204030204" pitchFamily="34" charset="0"/>
              <a:cs typeface="Calibri" panose="020F0502020204030204" pitchFamily="34" charset="0"/>
            </a:endParaRPr>
          </a:p>
          <a:p>
            <a:pPr algn="just">
              <a:spcBef>
                <a:spcPts val="0"/>
              </a:spcBef>
              <a:spcAft>
                <a:spcPts val="0"/>
              </a:spcAft>
            </a:pPr>
            <a:endParaRPr lang="pt-BR" i="1" dirty="0">
              <a:solidFill>
                <a:schemeClr val="bg1"/>
              </a:solidFill>
              <a:latin typeface="Calibri" panose="020F0502020204030204" pitchFamily="34" charset="0"/>
              <a:cs typeface="Calibri" panose="020F0502020204030204" pitchFamily="34" charset="0"/>
            </a:endParaRP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De tudo, ao meu amor serei atento</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Antes, e com tal zelo, e sempre, e tanto</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Que mesmo em face do maior encanto</a:t>
            </a:r>
          </a:p>
          <a:p>
            <a:pPr algn="just">
              <a:lnSpc>
                <a:spcPts val="2500"/>
              </a:lnSpc>
              <a:spcBef>
                <a:spcPts val="0"/>
              </a:spcBef>
            </a:pPr>
            <a:r>
              <a:rPr lang="pt-BR" i="1" dirty="0">
                <a:solidFill>
                  <a:schemeClr val="tx1"/>
                </a:solidFill>
                <a:latin typeface="Calibri" panose="020F0502020204030204" pitchFamily="34" charset="0"/>
                <a:cs typeface="Calibri" panose="020F0502020204030204" pitchFamily="34" charset="0"/>
              </a:rPr>
              <a:t>Dele se encante mais meu pensamento.</a:t>
            </a:r>
          </a:p>
          <a:p>
            <a:pPr lvl="3" algn="just">
              <a:lnSpc>
                <a:spcPts val="2500"/>
              </a:lnSpc>
              <a:spcBef>
                <a:spcPts val="0"/>
              </a:spcBef>
              <a:spcAft>
                <a:spcPts val="0"/>
              </a:spcAft>
            </a:pPr>
            <a:r>
              <a:rPr lang="pt-BR" sz="1800" i="1" dirty="0">
                <a:solidFill>
                  <a:schemeClr val="tx1"/>
                </a:solidFill>
                <a:latin typeface="Calibri" panose="020F0502020204030204" pitchFamily="34" charset="0"/>
                <a:cs typeface="Calibri" panose="020F0502020204030204" pitchFamily="34" charset="0"/>
              </a:rPr>
              <a:t>Quero vivê-lo em cada vão momento</a:t>
            </a:r>
          </a:p>
          <a:p>
            <a:pPr lvl="3" algn="just">
              <a:lnSpc>
                <a:spcPts val="2500"/>
              </a:lnSpc>
              <a:spcBef>
                <a:spcPts val="0"/>
              </a:spcBef>
              <a:spcAft>
                <a:spcPts val="0"/>
              </a:spcAft>
            </a:pPr>
            <a:r>
              <a:rPr lang="pt-BR" sz="1800" i="1" dirty="0">
                <a:solidFill>
                  <a:schemeClr val="tx1"/>
                </a:solidFill>
                <a:latin typeface="Calibri" panose="020F0502020204030204" pitchFamily="34" charset="0"/>
                <a:cs typeface="Calibri" panose="020F0502020204030204" pitchFamily="34" charset="0"/>
              </a:rPr>
              <a:t>E em seu louvor hei de espalhar meu canto</a:t>
            </a:r>
          </a:p>
          <a:p>
            <a:pPr lvl="3" algn="just">
              <a:lnSpc>
                <a:spcPts val="2500"/>
              </a:lnSpc>
              <a:spcBef>
                <a:spcPts val="0"/>
              </a:spcBef>
              <a:spcAft>
                <a:spcPts val="0"/>
              </a:spcAft>
            </a:pPr>
            <a:r>
              <a:rPr lang="pt-BR" sz="1800" i="1" dirty="0">
                <a:solidFill>
                  <a:schemeClr val="tx1"/>
                </a:solidFill>
                <a:latin typeface="Calibri" panose="020F0502020204030204" pitchFamily="34" charset="0"/>
                <a:cs typeface="Calibri" panose="020F0502020204030204" pitchFamily="34" charset="0"/>
              </a:rPr>
              <a:t>E rir meu riso e derramar meu pranto</a:t>
            </a:r>
          </a:p>
          <a:p>
            <a:pPr lvl="3" algn="just">
              <a:lnSpc>
                <a:spcPts val="2500"/>
              </a:lnSpc>
              <a:spcBef>
                <a:spcPts val="0"/>
              </a:spcBef>
            </a:pPr>
            <a:r>
              <a:rPr lang="pt-BR" sz="1800" i="1" dirty="0">
                <a:solidFill>
                  <a:schemeClr val="tx1"/>
                </a:solidFill>
                <a:latin typeface="Calibri" panose="020F0502020204030204" pitchFamily="34" charset="0"/>
                <a:cs typeface="Calibri" panose="020F0502020204030204" pitchFamily="34" charset="0"/>
              </a:rPr>
              <a:t>Ao seu pesar ou ao seu contentamento.</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E assim quando mais tarde me procure</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Quem sabe a morte, angústia de quem vive</a:t>
            </a:r>
          </a:p>
          <a:p>
            <a:pPr algn="just">
              <a:lnSpc>
                <a:spcPts val="2500"/>
              </a:lnSpc>
              <a:spcBef>
                <a:spcPts val="0"/>
              </a:spcBef>
            </a:pPr>
            <a:r>
              <a:rPr lang="pt-BR" i="1" dirty="0">
                <a:solidFill>
                  <a:schemeClr val="tx1"/>
                </a:solidFill>
                <a:latin typeface="Calibri" panose="020F0502020204030204" pitchFamily="34" charset="0"/>
                <a:cs typeface="Calibri" panose="020F0502020204030204" pitchFamily="34" charset="0"/>
              </a:rPr>
              <a:t>Quem sabe a solidão, fim de quem ama</a:t>
            </a:r>
          </a:p>
          <a:p>
            <a:pPr lvl="3" algn="just">
              <a:lnSpc>
                <a:spcPts val="2500"/>
              </a:lnSpc>
              <a:spcBef>
                <a:spcPts val="0"/>
              </a:spcBef>
              <a:spcAft>
                <a:spcPts val="0"/>
              </a:spcAft>
            </a:pPr>
            <a:r>
              <a:rPr lang="pt-BR" sz="1800" i="1" dirty="0">
                <a:solidFill>
                  <a:schemeClr val="tx1"/>
                </a:solidFill>
                <a:latin typeface="Calibri" panose="020F0502020204030204" pitchFamily="34" charset="0"/>
                <a:cs typeface="Calibri" panose="020F0502020204030204" pitchFamily="34" charset="0"/>
              </a:rPr>
              <a:t>Eu possa me dizer do amor (que tive):</a:t>
            </a:r>
          </a:p>
          <a:p>
            <a:pPr lvl="3" algn="just">
              <a:lnSpc>
                <a:spcPts val="2500"/>
              </a:lnSpc>
              <a:spcBef>
                <a:spcPts val="0"/>
              </a:spcBef>
              <a:spcAft>
                <a:spcPts val="0"/>
              </a:spcAft>
            </a:pPr>
            <a:r>
              <a:rPr lang="pt-BR" sz="1800" i="1" dirty="0">
                <a:solidFill>
                  <a:schemeClr val="tx1"/>
                </a:solidFill>
                <a:latin typeface="Calibri" panose="020F0502020204030204" pitchFamily="34" charset="0"/>
                <a:cs typeface="Calibri" panose="020F0502020204030204" pitchFamily="34" charset="0"/>
              </a:rPr>
              <a:t>Que não seja imortal posto que é chama </a:t>
            </a:r>
          </a:p>
          <a:p>
            <a:pPr lvl="3" algn="just">
              <a:lnSpc>
                <a:spcPts val="2500"/>
              </a:lnSpc>
              <a:spcBef>
                <a:spcPts val="0"/>
              </a:spcBef>
              <a:spcAft>
                <a:spcPts val="0"/>
              </a:spcAft>
            </a:pPr>
            <a:r>
              <a:rPr lang="pt-BR" sz="1800" i="1" dirty="0">
                <a:solidFill>
                  <a:schemeClr val="tx1"/>
                </a:solidFill>
                <a:latin typeface="Calibri" panose="020F0502020204030204" pitchFamily="34" charset="0"/>
                <a:cs typeface="Calibri" panose="020F0502020204030204" pitchFamily="34" charset="0"/>
              </a:rPr>
              <a:t>Mas que seja infinito enquanto dure. </a:t>
            </a:r>
          </a:p>
          <a:p>
            <a:pPr algn="just">
              <a:spcBef>
                <a:spcPts val="0"/>
              </a:spcBef>
              <a:spcAft>
                <a:spcPts val="0"/>
              </a:spcAft>
            </a:pPr>
            <a:endParaRPr lang="pt-BR" sz="2000" dirty="0">
              <a:solidFill>
                <a:schemeClr val="bg1"/>
              </a:solidFill>
              <a:latin typeface="Calibri" panose="020F0502020204030204" pitchFamily="34" charset="0"/>
              <a:cs typeface="Calibri" panose="020F0502020204030204" pitchFamily="34" charset="0"/>
            </a:endParaRPr>
          </a:p>
        </p:txBody>
      </p:sp>
      <p:sp>
        <p:nvSpPr>
          <p:cNvPr id="7" name="CaixaDeTexto 6">
            <a:extLst>
              <a:ext uri="{FF2B5EF4-FFF2-40B4-BE49-F238E27FC236}">
                <a16:creationId xmlns:a16="http://schemas.microsoft.com/office/drawing/2014/main" id="{CC212E46-618C-48B4-B32D-E92D51002761}"/>
              </a:ext>
            </a:extLst>
          </p:cNvPr>
          <p:cNvSpPr txBox="1"/>
          <p:nvPr/>
        </p:nvSpPr>
        <p:spPr>
          <a:xfrm>
            <a:off x="1907745" y="300205"/>
            <a:ext cx="8646414" cy="646331"/>
          </a:xfrm>
          <a:prstGeom prst="rect">
            <a:avLst/>
          </a:prstGeom>
          <a:noFill/>
        </p:spPr>
        <p:txBody>
          <a:bodyPr wrap="square">
            <a:spAutoFit/>
          </a:bodyPr>
          <a:lstStyle/>
          <a:p>
            <a:pPr algn="ctr"/>
            <a:r>
              <a:rPr lang="pt-BR" sz="3600" cap="small" spc="200" dirty="0">
                <a:effectLst>
                  <a:outerShdw blurRad="38100" dist="38100" dir="2700000" algn="tl">
                    <a:srgbClr val="000000">
                      <a:alpha val="43137"/>
                    </a:srgbClr>
                  </a:outerShdw>
                </a:effectLst>
                <a:latin typeface="+mn-lt"/>
                <a:ea typeface="+mn-ea"/>
                <a:cs typeface="+mn-cs"/>
              </a:rPr>
              <a:t>Vinícius: O poeta da minha juventude</a:t>
            </a:r>
            <a:endParaRPr lang="pt-BR" sz="3600" spc="200" dirty="0"/>
          </a:p>
        </p:txBody>
      </p:sp>
      <p:pic>
        <p:nvPicPr>
          <p:cNvPr id="8" name="Picture 12" descr="Os caminhos de Vinicius - Jornal Rascunho | Caricaturas, Truques de  pintura, Desenho">
            <a:extLst>
              <a:ext uri="{FF2B5EF4-FFF2-40B4-BE49-F238E27FC236}">
                <a16:creationId xmlns:a16="http://schemas.microsoft.com/office/drawing/2014/main" id="{CA08FAFD-DA05-4C20-B4D3-DE1C17DA2C4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5450" y="1113184"/>
            <a:ext cx="2848433" cy="34683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35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CC212E46-618C-48B4-B32D-E92D51002761}"/>
              </a:ext>
            </a:extLst>
          </p:cNvPr>
          <p:cNvSpPr txBox="1"/>
          <p:nvPr/>
        </p:nvSpPr>
        <p:spPr>
          <a:xfrm>
            <a:off x="965812" y="239457"/>
            <a:ext cx="4680342" cy="1200329"/>
          </a:xfrm>
          <a:prstGeom prst="rect">
            <a:avLst/>
          </a:prstGeom>
          <a:noFill/>
        </p:spPr>
        <p:txBody>
          <a:bodyPr wrap="square">
            <a:spAutoFit/>
          </a:bodyPr>
          <a:lstStyle/>
          <a:p>
            <a:r>
              <a:rPr lang="pt-BR" sz="3600" cap="small" spc="200" dirty="0">
                <a:effectLst>
                  <a:outerShdw blurRad="38100" dist="38100" dir="2700000" algn="tl">
                    <a:srgbClr val="000000">
                      <a:alpha val="43137"/>
                    </a:srgbClr>
                  </a:outerShdw>
                </a:effectLst>
                <a:latin typeface="+mn-lt"/>
                <a:ea typeface="+mn-ea"/>
                <a:cs typeface="+mn-cs"/>
              </a:rPr>
              <a:t>Vinícius: O poeta da minha juventude</a:t>
            </a:r>
            <a:endParaRPr lang="pt-BR" sz="3600" spc="200" dirty="0"/>
          </a:p>
        </p:txBody>
      </p:sp>
      <p:sp>
        <p:nvSpPr>
          <p:cNvPr id="6" name="Espaço Reservado para Texto 3">
            <a:extLst>
              <a:ext uri="{FF2B5EF4-FFF2-40B4-BE49-F238E27FC236}">
                <a16:creationId xmlns:a16="http://schemas.microsoft.com/office/drawing/2014/main" id="{B5EA1964-7B8D-4F42-96FD-6841612E8C4C}"/>
              </a:ext>
            </a:extLst>
          </p:cNvPr>
          <p:cNvSpPr txBox="1">
            <a:spLocks/>
          </p:cNvSpPr>
          <p:nvPr/>
        </p:nvSpPr>
        <p:spPr>
          <a:xfrm>
            <a:off x="6545848" y="663606"/>
            <a:ext cx="5286268" cy="6194394"/>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lnSpc>
                <a:spcPts val="2500"/>
              </a:lnSpc>
              <a:spcBef>
                <a:spcPts val="0"/>
              </a:spcBef>
              <a:spcAft>
                <a:spcPts val="1200"/>
              </a:spcAft>
            </a:pPr>
            <a:r>
              <a:rPr lang="pt-BR" sz="2000" b="1" dirty="0">
                <a:solidFill>
                  <a:schemeClr val="bg1"/>
                </a:solidFill>
                <a:latin typeface="Calibri" panose="020F0502020204030204" pitchFamily="34" charset="0"/>
                <a:cs typeface="Calibri" panose="020F0502020204030204" pitchFamily="34" charset="0"/>
              </a:rPr>
              <a:t>SONETO DA SEPARAÇÃO</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De repente do riso fez-se o pranto</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Silencioso e branco como a bruma </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E das bocas unidas fez-se a espuma </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E das mãos espalmadas fez-se o espanto</a:t>
            </a:r>
          </a:p>
          <a:p>
            <a:pPr algn="just">
              <a:lnSpc>
                <a:spcPts val="2500"/>
              </a:lnSpc>
              <a:spcBef>
                <a:spcPts val="0"/>
              </a:spcBef>
              <a:spcAft>
                <a:spcPts val="0"/>
              </a:spcAft>
            </a:pPr>
            <a:endParaRPr lang="pt-BR" i="1" dirty="0">
              <a:solidFill>
                <a:schemeClr val="tx1"/>
              </a:solidFill>
              <a:latin typeface="Calibri" panose="020F0502020204030204" pitchFamily="34" charset="0"/>
              <a:cs typeface="Calibri" panose="020F0502020204030204" pitchFamily="34" charset="0"/>
            </a:endParaRPr>
          </a:p>
          <a:p>
            <a:pPr lvl="2" algn="just">
              <a:lnSpc>
                <a:spcPts val="2500"/>
              </a:lnSpc>
              <a:spcBef>
                <a:spcPts val="0"/>
              </a:spcBef>
              <a:spcAft>
                <a:spcPts val="0"/>
              </a:spcAft>
            </a:pPr>
            <a:r>
              <a:rPr lang="pt-BR" sz="1800" i="1" dirty="0">
                <a:solidFill>
                  <a:schemeClr val="tx1"/>
                </a:solidFill>
                <a:latin typeface="Calibri" panose="020F0502020204030204" pitchFamily="34" charset="0"/>
                <a:cs typeface="Calibri" panose="020F0502020204030204" pitchFamily="34" charset="0"/>
              </a:rPr>
              <a:t>De repente da calma fez-se o vento </a:t>
            </a:r>
          </a:p>
          <a:p>
            <a:pPr lvl="2" algn="just">
              <a:lnSpc>
                <a:spcPts val="2500"/>
              </a:lnSpc>
              <a:spcBef>
                <a:spcPts val="0"/>
              </a:spcBef>
              <a:spcAft>
                <a:spcPts val="0"/>
              </a:spcAft>
            </a:pPr>
            <a:r>
              <a:rPr lang="pt-BR" sz="1800" i="1" dirty="0">
                <a:solidFill>
                  <a:schemeClr val="tx1"/>
                </a:solidFill>
                <a:latin typeface="Calibri" panose="020F0502020204030204" pitchFamily="34" charset="0"/>
                <a:cs typeface="Calibri" panose="020F0502020204030204" pitchFamily="34" charset="0"/>
              </a:rPr>
              <a:t>Que dos olhos desfez a última chama </a:t>
            </a:r>
          </a:p>
          <a:p>
            <a:pPr lvl="2" algn="just">
              <a:lnSpc>
                <a:spcPts val="2500"/>
              </a:lnSpc>
              <a:spcBef>
                <a:spcPts val="0"/>
              </a:spcBef>
              <a:spcAft>
                <a:spcPts val="0"/>
              </a:spcAft>
            </a:pPr>
            <a:r>
              <a:rPr lang="pt-BR" sz="1800" i="1" dirty="0">
                <a:solidFill>
                  <a:schemeClr val="tx1"/>
                </a:solidFill>
                <a:latin typeface="Calibri" panose="020F0502020204030204" pitchFamily="34" charset="0"/>
                <a:cs typeface="Calibri" panose="020F0502020204030204" pitchFamily="34" charset="0"/>
              </a:rPr>
              <a:t>E da paixão fez-se o pressentimento </a:t>
            </a:r>
          </a:p>
          <a:p>
            <a:pPr lvl="2" algn="just">
              <a:lnSpc>
                <a:spcPts val="2500"/>
              </a:lnSpc>
              <a:spcBef>
                <a:spcPts val="0"/>
              </a:spcBef>
              <a:spcAft>
                <a:spcPts val="0"/>
              </a:spcAft>
            </a:pPr>
            <a:r>
              <a:rPr lang="pt-BR" sz="1800" i="1" dirty="0">
                <a:solidFill>
                  <a:schemeClr val="tx1"/>
                </a:solidFill>
                <a:latin typeface="Calibri" panose="020F0502020204030204" pitchFamily="34" charset="0"/>
                <a:cs typeface="Calibri" panose="020F0502020204030204" pitchFamily="34" charset="0"/>
              </a:rPr>
              <a:t>E do momento imóvel fez-se o drama</a:t>
            </a:r>
          </a:p>
          <a:p>
            <a:pPr algn="just">
              <a:lnSpc>
                <a:spcPts val="2500"/>
              </a:lnSpc>
              <a:spcBef>
                <a:spcPts val="0"/>
              </a:spcBef>
              <a:spcAft>
                <a:spcPts val="0"/>
              </a:spcAft>
            </a:pPr>
            <a:endParaRPr lang="pt-BR" i="1" dirty="0">
              <a:solidFill>
                <a:schemeClr val="tx1"/>
              </a:solidFill>
              <a:latin typeface="Calibri" panose="020F0502020204030204" pitchFamily="34" charset="0"/>
              <a:cs typeface="Calibri" panose="020F0502020204030204" pitchFamily="34" charset="0"/>
            </a:endParaRP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De repente não mais que de repente </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Fez-se de triste o que se fez amante </a:t>
            </a:r>
          </a:p>
          <a:p>
            <a:pPr algn="just">
              <a:lnSpc>
                <a:spcPts val="2500"/>
              </a:lnSpc>
              <a:spcBef>
                <a:spcPts val="0"/>
              </a:spcBef>
              <a:spcAft>
                <a:spcPts val="0"/>
              </a:spcAft>
            </a:pPr>
            <a:r>
              <a:rPr lang="pt-BR" i="1" dirty="0">
                <a:solidFill>
                  <a:schemeClr val="tx1"/>
                </a:solidFill>
                <a:latin typeface="Calibri" panose="020F0502020204030204" pitchFamily="34" charset="0"/>
                <a:cs typeface="Calibri" panose="020F0502020204030204" pitchFamily="34" charset="0"/>
              </a:rPr>
              <a:t>E de sozinho o que se fez contente</a:t>
            </a:r>
          </a:p>
          <a:p>
            <a:pPr algn="just">
              <a:lnSpc>
                <a:spcPts val="2500"/>
              </a:lnSpc>
              <a:spcBef>
                <a:spcPts val="0"/>
              </a:spcBef>
              <a:spcAft>
                <a:spcPts val="0"/>
              </a:spcAft>
            </a:pPr>
            <a:endParaRPr lang="pt-BR" i="1" dirty="0">
              <a:solidFill>
                <a:schemeClr val="tx1"/>
              </a:solidFill>
              <a:latin typeface="Calibri" panose="020F0502020204030204" pitchFamily="34" charset="0"/>
              <a:cs typeface="Calibri" panose="020F0502020204030204" pitchFamily="34" charset="0"/>
            </a:endParaRPr>
          </a:p>
          <a:p>
            <a:pPr lvl="2" algn="just">
              <a:lnSpc>
                <a:spcPts val="2500"/>
              </a:lnSpc>
              <a:spcBef>
                <a:spcPts val="0"/>
              </a:spcBef>
              <a:spcAft>
                <a:spcPts val="0"/>
              </a:spcAft>
            </a:pPr>
            <a:r>
              <a:rPr lang="pt-BR" sz="1800" i="1" dirty="0">
                <a:solidFill>
                  <a:schemeClr val="tx1"/>
                </a:solidFill>
                <a:latin typeface="Calibri" panose="020F0502020204030204" pitchFamily="34" charset="0"/>
                <a:cs typeface="Calibri" panose="020F0502020204030204" pitchFamily="34" charset="0"/>
              </a:rPr>
              <a:t>Fez-se do amigo próximo, distante </a:t>
            </a:r>
          </a:p>
          <a:p>
            <a:pPr lvl="2" algn="just">
              <a:lnSpc>
                <a:spcPts val="2500"/>
              </a:lnSpc>
              <a:spcBef>
                <a:spcPts val="0"/>
              </a:spcBef>
              <a:spcAft>
                <a:spcPts val="0"/>
              </a:spcAft>
            </a:pPr>
            <a:r>
              <a:rPr lang="pt-BR" sz="1800" i="1" dirty="0">
                <a:solidFill>
                  <a:schemeClr val="tx1"/>
                </a:solidFill>
                <a:latin typeface="Calibri" panose="020F0502020204030204" pitchFamily="34" charset="0"/>
                <a:cs typeface="Calibri" panose="020F0502020204030204" pitchFamily="34" charset="0"/>
              </a:rPr>
              <a:t>Fez-se da vida uma aventura errante </a:t>
            </a:r>
          </a:p>
          <a:p>
            <a:pPr lvl="2" algn="just">
              <a:lnSpc>
                <a:spcPts val="2500"/>
              </a:lnSpc>
              <a:spcBef>
                <a:spcPts val="0"/>
              </a:spcBef>
              <a:spcAft>
                <a:spcPts val="0"/>
              </a:spcAft>
            </a:pPr>
            <a:r>
              <a:rPr lang="pt-BR" sz="1800" i="1" dirty="0">
                <a:solidFill>
                  <a:schemeClr val="tx1"/>
                </a:solidFill>
                <a:latin typeface="Calibri" panose="020F0502020204030204" pitchFamily="34" charset="0"/>
                <a:cs typeface="Calibri" panose="020F0502020204030204" pitchFamily="34" charset="0"/>
              </a:rPr>
              <a:t>De repente, não mais que de repente</a:t>
            </a:r>
            <a:endParaRPr lang="pt-BR" sz="1800" dirty="0">
              <a:solidFill>
                <a:schemeClr val="tx1"/>
              </a:solidFill>
              <a:latin typeface="Calibri" panose="020F0502020204030204" pitchFamily="34" charset="0"/>
              <a:cs typeface="Calibri" panose="020F0502020204030204" pitchFamily="34" charset="0"/>
            </a:endParaRPr>
          </a:p>
        </p:txBody>
      </p:sp>
      <p:pic>
        <p:nvPicPr>
          <p:cNvPr id="8" name="Picture 12" descr="Os caminhos de Vinicius - Jornal Rascunho | Caricaturas, Truques de  pintura, Desenho">
            <a:extLst>
              <a:ext uri="{FF2B5EF4-FFF2-40B4-BE49-F238E27FC236}">
                <a16:creationId xmlns:a16="http://schemas.microsoft.com/office/drawing/2014/main" id="{8571C651-A32C-4D92-BF0A-554E06DFF3C0}"/>
              </a:ext>
            </a:extLst>
          </p:cNvPr>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3172171" y="2875921"/>
            <a:ext cx="2848433" cy="34683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716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CC212E46-618C-48B4-B32D-E92D51002761}"/>
              </a:ext>
            </a:extLst>
          </p:cNvPr>
          <p:cNvSpPr txBox="1"/>
          <p:nvPr/>
        </p:nvSpPr>
        <p:spPr>
          <a:xfrm>
            <a:off x="6897838" y="528809"/>
            <a:ext cx="4680342" cy="1200329"/>
          </a:xfrm>
          <a:prstGeom prst="rect">
            <a:avLst/>
          </a:prstGeom>
          <a:noFill/>
        </p:spPr>
        <p:txBody>
          <a:bodyPr wrap="square">
            <a:spAutoFit/>
          </a:bodyPr>
          <a:lstStyle/>
          <a:p>
            <a:pPr algn="r"/>
            <a:r>
              <a:rPr lang="pt-BR" sz="3600" cap="small" spc="200" dirty="0">
                <a:effectLst>
                  <a:outerShdw blurRad="38100" dist="38100" dir="2700000" algn="tl">
                    <a:srgbClr val="000000">
                      <a:alpha val="43137"/>
                    </a:srgbClr>
                  </a:outerShdw>
                </a:effectLst>
                <a:latin typeface="+mn-lt"/>
                <a:ea typeface="+mn-ea"/>
                <a:cs typeface="+mn-cs"/>
              </a:rPr>
              <a:t>Vinícius: O poeta da minha juventude</a:t>
            </a:r>
            <a:endParaRPr lang="pt-BR" sz="3600" spc="200" dirty="0"/>
          </a:p>
        </p:txBody>
      </p:sp>
      <p:sp>
        <p:nvSpPr>
          <p:cNvPr id="5" name="Espaço Reservado para Texto 3">
            <a:extLst>
              <a:ext uri="{FF2B5EF4-FFF2-40B4-BE49-F238E27FC236}">
                <a16:creationId xmlns:a16="http://schemas.microsoft.com/office/drawing/2014/main" id="{792EB625-D1CD-4FB2-8A85-EBA1C3B0D30D}"/>
              </a:ext>
            </a:extLst>
          </p:cNvPr>
          <p:cNvSpPr txBox="1">
            <a:spLocks/>
          </p:cNvSpPr>
          <p:nvPr/>
        </p:nvSpPr>
        <p:spPr>
          <a:xfrm>
            <a:off x="855644" y="691308"/>
            <a:ext cx="5130188" cy="5475383"/>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lnSpc>
                <a:spcPts val="2500"/>
              </a:lnSpc>
              <a:spcBef>
                <a:spcPts val="0"/>
              </a:spcBef>
              <a:spcAft>
                <a:spcPts val="0"/>
              </a:spcAft>
            </a:pPr>
            <a:r>
              <a:rPr lang="pt-BR" sz="2000" b="1" dirty="0">
                <a:solidFill>
                  <a:schemeClr val="bg1"/>
                </a:solidFill>
                <a:latin typeface="Calibri" panose="020F0502020204030204" pitchFamily="34" charset="0"/>
                <a:cs typeface="Calibri" panose="020F0502020204030204" pitchFamily="34" charset="0"/>
              </a:rPr>
              <a:t>SONETO DO CORIFEU</a:t>
            </a:r>
          </a:p>
          <a:p>
            <a:pPr algn="just">
              <a:lnSpc>
                <a:spcPts val="2500"/>
              </a:lnSpc>
              <a:spcBef>
                <a:spcPts val="0"/>
              </a:spcBef>
              <a:spcAft>
                <a:spcPts val="0"/>
              </a:spcAft>
            </a:pPr>
            <a:endParaRPr lang="pt-BR" i="1" dirty="0">
              <a:solidFill>
                <a:schemeClr val="bg1"/>
              </a:solidFill>
              <a:latin typeface="Calibri" panose="020F0502020204030204" pitchFamily="34" charset="0"/>
              <a:cs typeface="Calibri" panose="020F0502020204030204" pitchFamily="34" charset="0"/>
            </a:endParaRPr>
          </a:p>
          <a:p>
            <a:pPr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São demais os perigos desta vida </a:t>
            </a:r>
          </a:p>
          <a:p>
            <a:pPr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Para quem tem paixão, principalmente</a:t>
            </a:r>
          </a:p>
          <a:p>
            <a:pPr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Quando uma lua chega de repente </a:t>
            </a:r>
          </a:p>
          <a:p>
            <a:pPr algn="just">
              <a:lnSpc>
                <a:spcPts val="2500"/>
              </a:lnSpc>
              <a:spcBef>
                <a:spcPts val="0"/>
              </a:spcBef>
              <a:spcAft>
                <a:spcPts val="1200"/>
              </a:spcAft>
            </a:pPr>
            <a:r>
              <a:rPr lang="pt-BR" sz="2000" i="1" dirty="0">
                <a:solidFill>
                  <a:schemeClr val="tx1"/>
                </a:solidFill>
                <a:latin typeface="Calibri" panose="020F0502020204030204" pitchFamily="34" charset="0"/>
                <a:cs typeface="Calibri" panose="020F0502020204030204" pitchFamily="34" charset="0"/>
              </a:rPr>
              <a:t>E se deixa no céu como esquecida.</a:t>
            </a:r>
          </a:p>
          <a:p>
            <a:pPr lvl="2" algn="just">
              <a:lnSpc>
                <a:spcPts val="2500"/>
              </a:lnSpc>
              <a:spcBef>
                <a:spcPts val="0"/>
              </a:spcBef>
              <a:spcAft>
                <a:spcPts val="0"/>
              </a:spcAft>
            </a:pPr>
            <a:r>
              <a:rPr lang="pt-BR" sz="1800" i="1" dirty="0">
                <a:solidFill>
                  <a:schemeClr val="tx1"/>
                </a:solidFill>
                <a:latin typeface="Calibri" panose="020F0502020204030204" pitchFamily="34" charset="0"/>
                <a:cs typeface="Calibri" panose="020F0502020204030204" pitchFamily="34" charset="0"/>
              </a:rPr>
              <a:t> </a:t>
            </a:r>
            <a:r>
              <a:rPr lang="pt-BR" sz="2000" i="1" dirty="0">
                <a:solidFill>
                  <a:schemeClr val="tx1"/>
                </a:solidFill>
                <a:latin typeface="Calibri" panose="020F0502020204030204" pitchFamily="34" charset="0"/>
                <a:cs typeface="Calibri" panose="020F0502020204030204" pitchFamily="34" charset="0"/>
              </a:rPr>
              <a:t>E se ao luar que atua desvairado </a:t>
            </a:r>
          </a:p>
          <a:p>
            <a:pPr lvl="2"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Vem se unir uma música qualquer </a:t>
            </a:r>
          </a:p>
          <a:p>
            <a:pPr lvl="2"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Aí então é preciso ter cuidado </a:t>
            </a:r>
          </a:p>
          <a:p>
            <a:pPr lvl="2" algn="just">
              <a:lnSpc>
                <a:spcPts val="2500"/>
              </a:lnSpc>
              <a:spcBef>
                <a:spcPts val="0"/>
              </a:spcBef>
              <a:spcAft>
                <a:spcPts val="1200"/>
              </a:spcAft>
            </a:pPr>
            <a:r>
              <a:rPr lang="pt-BR" sz="2000" i="1" dirty="0">
                <a:solidFill>
                  <a:schemeClr val="tx1"/>
                </a:solidFill>
                <a:latin typeface="Calibri" panose="020F0502020204030204" pitchFamily="34" charset="0"/>
                <a:cs typeface="Calibri" panose="020F0502020204030204" pitchFamily="34" charset="0"/>
              </a:rPr>
              <a:t>Porque deve andar perto uma mulher. </a:t>
            </a:r>
          </a:p>
          <a:p>
            <a:pPr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Deve andar perto uma mulher que é feita </a:t>
            </a:r>
          </a:p>
          <a:p>
            <a:pPr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De música luar e sentimento</a:t>
            </a:r>
          </a:p>
          <a:p>
            <a:pPr algn="just">
              <a:lnSpc>
                <a:spcPts val="2500"/>
              </a:lnSpc>
              <a:spcBef>
                <a:spcPts val="0"/>
              </a:spcBef>
              <a:spcAft>
                <a:spcPts val="1200"/>
              </a:spcAft>
            </a:pPr>
            <a:r>
              <a:rPr lang="pt-BR" sz="2000" i="1" dirty="0">
                <a:solidFill>
                  <a:schemeClr val="tx1"/>
                </a:solidFill>
                <a:latin typeface="Calibri" panose="020F0502020204030204" pitchFamily="34" charset="0"/>
                <a:cs typeface="Calibri" panose="020F0502020204030204" pitchFamily="34" charset="0"/>
              </a:rPr>
              <a:t>E que a vida não quer, de tão perfeita.</a:t>
            </a:r>
          </a:p>
          <a:p>
            <a:pPr lvl="2"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Uma mulher que é como a própria lua:</a:t>
            </a:r>
          </a:p>
          <a:p>
            <a:pPr lvl="2"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Tão linda que só espalha sofrimento</a:t>
            </a:r>
          </a:p>
          <a:p>
            <a:pPr lvl="2"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Tão cheia de pudor que vive nua.</a:t>
            </a:r>
            <a:endParaRPr lang="pt-BR" sz="1800" i="1" dirty="0">
              <a:solidFill>
                <a:schemeClr val="tx1"/>
              </a:solidFill>
              <a:latin typeface="Calibri" panose="020F0502020204030204" pitchFamily="34" charset="0"/>
              <a:cs typeface="Calibri" panose="020F0502020204030204" pitchFamily="34" charset="0"/>
            </a:endParaRPr>
          </a:p>
        </p:txBody>
      </p:sp>
      <p:pic>
        <p:nvPicPr>
          <p:cNvPr id="8" name="Picture 12" descr="Os caminhos de Vinicius - Jornal Rascunho | Caricaturas, Truques de  pintura, Desenho">
            <a:extLst>
              <a:ext uri="{FF2B5EF4-FFF2-40B4-BE49-F238E27FC236}">
                <a16:creationId xmlns:a16="http://schemas.microsoft.com/office/drawing/2014/main" id="{66C4DC19-C99E-4954-9B94-4B470EC56E7E}"/>
              </a:ext>
            </a:extLst>
          </p:cNvPr>
          <p:cNvPicPr>
            <a:picLocks noChangeAspect="1" noChangeArrowheads="1"/>
          </p:cNvPicPr>
          <p:nvPr/>
        </p:nvPicPr>
        <p:blipFill>
          <a:blip r:embed="rId3">
            <a:duotone>
              <a:prstClr val="black"/>
              <a:schemeClr val="accent1">
                <a:tint val="45000"/>
                <a:satMod val="400000"/>
              </a:schemeClr>
            </a:duotone>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9576" y="3064647"/>
            <a:ext cx="2848433" cy="34683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023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250975B1-460B-4080-9814-AD726EB53AD7}"/>
              </a:ext>
            </a:extLst>
          </p:cNvPr>
          <p:cNvSpPr txBox="1">
            <a:spLocks/>
          </p:cNvSpPr>
          <p:nvPr/>
        </p:nvSpPr>
        <p:spPr>
          <a:xfrm>
            <a:off x="1124997" y="804232"/>
            <a:ext cx="5396988" cy="6858000"/>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lnSpc>
                <a:spcPts val="2500"/>
              </a:lnSpc>
              <a:spcBef>
                <a:spcPts val="0"/>
              </a:spcBef>
              <a:spcAft>
                <a:spcPts val="0"/>
              </a:spcAft>
            </a:pPr>
            <a:r>
              <a:rPr lang="pt-BR" sz="2000" b="1" dirty="0">
                <a:solidFill>
                  <a:schemeClr val="bg1"/>
                </a:solidFill>
                <a:latin typeface="Calibri" panose="020F0502020204030204" pitchFamily="34" charset="0"/>
                <a:cs typeface="Calibri" panose="020F0502020204030204" pitchFamily="34" charset="0"/>
              </a:rPr>
              <a:t>PARA VIVER UM GRANDE AMOR</a:t>
            </a:r>
          </a:p>
          <a:p>
            <a:pPr algn="just">
              <a:lnSpc>
                <a:spcPts val="2500"/>
              </a:lnSpc>
              <a:spcBef>
                <a:spcPts val="0"/>
              </a:spcBef>
              <a:spcAft>
                <a:spcPts val="0"/>
              </a:spcAft>
            </a:pPr>
            <a:endParaRPr lang="pt-BR" sz="2000" b="1" dirty="0">
              <a:solidFill>
                <a:schemeClr val="bg1"/>
              </a:solidFill>
              <a:latin typeface="Calibri" panose="020F0502020204030204" pitchFamily="34" charset="0"/>
              <a:cs typeface="Calibri" panose="020F0502020204030204" pitchFamily="34" charset="0"/>
            </a:endParaRPr>
          </a:p>
          <a:p>
            <a:pPr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Eu não ando só </a:t>
            </a:r>
          </a:p>
          <a:p>
            <a:pPr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Só ando em boa companhia </a:t>
            </a:r>
          </a:p>
          <a:p>
            <a:pPr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Com meu violão </a:t>
            </a:r>
          </a:p>
          <a:p>
            <a:pPr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Minha canção e a poesia </a:t>
            </a:r>
          </a:p>
          <a:p>
            <a:pPr algn="just">
              <a:lnSpc>
                <a:spcPts val="2500"/>
              </a:lnSpc>
              <a:spcBef>
                <a:spcPts val="0"/>
              </a:spcBef>
              <a:spcAft>
                <a:spcPts val="0"/>
              </a:spcAft>
            </a:pPr>
            <a:endParaRPr lang="pt-BR" sz="2000" b="1" dirty="0">
              <a:solidFill>
                <a:schemeClr val="tx1"/>
              </a:solidFill>
              <a:latin typeface="Calibri" panose="020F0502020204030204" pitchFamily="34" charset="0"/>
              <a:cs typeface="Calibri" panose="020F0502020204030204" pitchFamily="34" charset="0"/>
            </a:endParaRPr>
          </a:p>
          <a:p>
            <a:pPr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Para viver um grande amor, preciso </a:t>
            </a:r>
          </a:p>
          <a:p>
            <a:pPr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É muita concentração e muito siso</a:t>
            </a:r>
          </a:p>
          <a:p>
            <a:pPr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Muita seriedade e pouco riso</a:t>
            </a:r>
          </a:p>
          <a:p>
            <a:pPr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Para viver um grande amor. </a:t>
            </a:r>
          </a:p>
          <a:p>
            <a:pPr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Para viver um grande amor, mister </a:t>
            </a:r>
          </a:p>
          <a:p>
            <a:pPr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É ser um homem de uma só mulher</a:t>
            </a:r>
          </a:p>
          <a:p>
            <a:pPr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Pois ser de muitas –  poxa! – é pra quem quer</a:t>
            </a:r>
          </a:p>
          <a:p>
            <a:pPr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Não tem nenhum valor.</a:t>
            </a:r>
          </a:p>
          <a:p>
            <a:pPr algn="just">
              <a:lnSpc>
                <a:spcPts val="2500"/>
              </a:lnSpc>
              <a:spcBef>
                <a:spcPts val="0"/>
              </a:spcBef>
              <a:spcAft>
                <a:spcPts val="0"/>
              </a:spcAft>
            </a:pPr>
            <a:endParaRPr lang="pt-BR" sz="2000" i="1" dirty="0">
              <a:solidFill>
                <a:schemeClr val="tx1"/>
              </a:solidFill>
              <a:latin typeface="Calibri" panose="020F0502020204030204" pitchFamily="34" charset="0"/>
              <a:cs typeface="Calibri" panose="020F0502020204030204" pitchFamily="34" charset="0"/>
            </a:endParaRPr>
          </a:p>
          <a:p>
            <a:pPr algn="just">
              <a:lnSpc>
                <a:spcPts val="2500"/>
              </a:lnSpc>
              <a:spcBef>
                <a:spcPts val="0"/>
              </a:spcBef>
              <a:spcAft>
                <a:spcPts val="0"/>
              </a:spcAft>
            </a:pPr>
            <a:r>
              <a:rPr lang="pt-BR" sz="2000" i="1" dirty="0">
                <a:solidFill>
                  <a:schemeClr val="tx1"/>
                </a:solidFill>
                <a:latin typeface="Calibri" panose="020F0502020204030204" pitchFamily="34" charset="0"/>
                <a:cs typeface="Calibri" panose="020F0502020204030204" pitchFamily="34" charset="0"/>
              </a:rPr>
              <a:t>(...)</a:t>
            </a:r>
          </a:p>
        </p:txBody>
      </p:sp>
      <p:sp>
        <p:nvSpPr>
          <p:cNvPr id="5" name="CaixaDeTexto 4">
            <a:extLst>
              <a:ext uri="{FF2B5EF4-FFF2-40B4-BE49-F238E27FC236}">
                <a16:creationId xmlns:a16="http://schemas.microsoft.com/office/drawing/2014/main" id="{954493CA-B690-4C87-8CB0-8A7D73E21E8F}"/>
              </a:ext>
            </a:extLst>
          </p:cNvPr>
          <p:cNvSpPr txBox="1"/>
          <p:nvPr/>
        </p:nvSpPr>
        <p:spPr>
          <a:xfrm>
            <a:off x="6897838" y="528809"/>
            <a:ext cx="4680342" cy="1200329"/>
          </a:xfrm>
          <a:prstGeom prst="rect">
            <a:avLst/>
          </a:prstGeom>
          <a:noFill/>
        </p:spPr>
        <p:txBody>
          <a:bodyPr wrap="square">
            <a:spAutoFit/>
          </a:bodyPr>
          <a:lstStyle/>
          <a:p>
            <a:pPr algn="r"/>
            <a:r>
              <a:rPr lang="pt-BR" sz="3600" cap="small" spc="200" dirty="0">
                <a:effectLst>
                  <a:outerShdw blurRad="38100" dist="38100" dir="2700000" algn="tl">
                    <a:srgbClr val="000000">
                      <a:alpha val="43137"/>
                    </a:srgbClr>
                  </a:outerShdw>
                </a:effectLst>
                <a:latin typeface="+mn-lt"/>
                <a:ea typeface="+mn-ea"/>
                <a:cs typeface="+mn-cs"/>
              </a:rPr>
              <a:t>Vinícius: O poeta da minha juventude</a:t>
            </a:r>
            <a:endParaRPr lang="pt-BR" sz="3600" spc="200" dirty="0"/>
          </a:p>
        </p:txBody>
      </p:sp>
      <p:pic>
        <p:nvPicPr>
          <p:cNvPr id="7" name="Picture 12" descr="Os caminhos de Vinicius - Jornal Rascunho | Caricaturas, Truques de  pintura, Desenho">
            <a:extLst>
              <a:ext uri="{FF2B5EF4-FFF2-40B4-BE49-F238E27FC236}">
                <a16:creationId xmlns:a16="http://schemas.microsoft.com/office/drawing/2014/main" id="{7AD1640F-8EB7-4515-A060-0EE200EB9800}"/>
              </a:ext>
            </a:extLst>
          </p:cNvPr>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389576" y="3064647"/>
            <a:ext cx="2848433" cy="34683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246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582975-1D10-426F-9051-899F367346EE}"/>
              </a:ext>
            </a:extLst>
          </p:cNvPr>
          <p:cNvSpPr>
            <a:spLocks noGrp="1"/>
          </p:cNvSpPr>
          <p:nvPr>
            <p:ph type="ctrTitle"/>
          </p:nvPr>
        </p:nvSpPr>
        <p:spPr>
          <a:xfrm>
            <a:off x="901932" y="824471"/>
            <a:ext cx="8009214" cy="2941983"/>
          </a:xfrm>
        </p:spPr>
        <p:txBody>
          <a:bodyPr>
            <a:normAutofit/>
          </a:bodyPr>
          <a:lstStyle/>
          <a:p>
            <a:r>
              <a:rPr lang="pt-BR" sz="5400" b="1" dirty="0">
                <a:effectLst>
                  <a:outerShdw blurRad="38100" dist="38100" dir="2700000" algn="tl">
                    <a:srgbClr val="000000">
                      <a:alpha val="43137"/>
                    </a:srgbClr>
                  </a:outerShdw>
                </a:effectLst>
              </a:rPr>
              <a:t>VINICIUS DE MORAES</a:t>
            </a:r>
          </a:p>
        </p:txBody>
      </p:sp>
      <p:sp>
        <p:nvSpPr>
          <p:cNvPr id="3" name="Subtítulo 2">
            <a:extLst>
              <a:ext uri="{FF2B5EF4-FFF2-40B4-BE49-F238E27FC236}">
                <a16:creationId xmlns:a16="http://schemas.microsoft.com/office/drawing/2014/main" id="{8C441378-1048-4219-ACAC-F20F997B097A}"/>
              </a:ext>
            </a:extLst>
          </p:cNvPr>
          <p:cNvSpPr>
            <a:spLocks noGrp="1"/>
          </p:cNvSpPr>
          <p:nvPr>
            <p:ph type="subTitle" idx="1"/>
          </p:nvPr>
        </p:nvSpPr>
        <p:spPr>
          <a:xfrm>
            <a:off x="978134" y="3842551"/>
            <a:ext cx="6400800" cy="1947333"/>
          </a:xfrm>
        </p:spPr>
        <p:txBody>
          <a:bodyPr>
            <a:normAutofit/>
          </a:bodyPr>
          <a:lstStyle/>
          <a:p>
            <a:r>
              <a:rPr lang="pt-BR" sz="3200" cap="small" dirty="0">
                <a:solidFill>
                  <a:schemeClr val="bg1"/>
                </a:solidFill>
                <a:effectLst>
                  <a:outerShdw blurRad="38100" dist="38100" dir="2700000" algn="tl">
                    <a:srgbClr val="000000">
                      <a:alpha val="43137"/>
                    </a:srgbClr>
                  </a:outerShdw>
                </a:effectLst>
              </a:rPr>
              <a:t>Três visões de um mesmo poeta</a:t>
            </a:r>
          </a:p>
        </p:txBody>
      </p:sp>
      <p:sp>
        <p:nvSpPr>
          <p:cNvPr id="4" name="CaixaDeTexto 3">
            <a:extLst>
              <a:ext uri="{FF2B5EF4-FFF2-40B4-BE49-F238E27FC236}">
                <a16:creationId xmlns:a16="http://schemas.microsoft.com/office/drawing/2014/main" id="{8F323CF0-8AD4-4FAD-8711-B69EF79971A3}"/>
              </a:ext>
            </a:extLst>
          </p:cNvPr>
          <p:cNvSpPr txBox="1"/>
          <p:nvPr/>
        </p:nvSpPr>
        <p:spPr>
          <a:xfrm>
            <a:off x="8702476" y="5628555"/>
            <a:ext cx="2805312" cy="646331"/>
          </a:xfrm>
          <a:prstGeom prst="rect">
            <a:avLst/>
          </a:prstGeom>
          <a:noFill/>
        </p:spPr>
        <p:txBody>
          <a:bodyPr wrap="square" rtlCol="0">
            <a:spAutoFit/>
          </a:bodyPr>
          <a:lstStyle/>
          <a:p>
            <a:r>
              <a:rPr lang="pt-BR" i="1" dirty="0">
                <a:solidFill>
                  <a:schemeClr val="bg1"/>
                </a:solidFill>
                <a:effectLst>
                  <a:outerShdw blurRad="38100" dist="38100" dir="2700000" algn="tl">
                    <a:srgbClr val="000000">
                      <a:alpha val="43137"/>
                    </a:srgbClr>
                  </a:outerShdw>
                </a:effectLst>
              </a:rPr>
              <a:t>Elba Santa Cruz Lins  </a:t>
            </a:r>
          </a:p>
          <a:p>
            <a:r>
              <a:rPr lang="pt-BR" i="1" dirty="0">
                <a:solidFill>
                  <a:schemeClr val="bg1"/>
                </a:solidFill>
                <a:effectLst>
                  <a:outerShdw blurRad="38100" dist="38100" dir="2700000" algn="tl">
                    <a:srgbClr val="000000">
                      <a:alpha val="43137"/>
                    </a:srgbClr>
                  </a:outerShdw>
                </a:effectLst>
              </a:rPr>
              <a:t>26.05.2021</a:t>
            </a:r>
          </a:p>
        </p:txBody>
      </p:sp>
      <p:pic>
        <p:nvPicPr>
          <p:cNvPr id="5" name="Picture 12" descr="Os caminhos de Vinicius - Jornal Rascunho | Caricaturas, Truques de  pintura, Desenho">
            <a:extLst>
              <a:ext uri="{FF2B5EF4-FFF2-40B4-BE49-F238E27FC236}">
                <a16:creationId xmlns:a16="http://schemas.microsoft.com/office/drawing/2014/main" id="{B58CCFBD-07C2-4CDD-BB34-41F4361F664D}"/>
              </a:ext>
            </a:extLst>
          </p:cNvPr>
          <p:cNvPicPr>
            <a:picLocks noChangeAspect="1" noChangeArrowheads="1"/>
          </p:cNvPicPr>
          <p:nvPr/>
        </p:nvPicPr>
        <p:blipFill>
          <a:blip r:embed="rId3">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98017" y="0"/>
            <a:ext cx="2494248" cy="303711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75A75889-3DCA-4042-BC16-01D3D9C75996}"/>
              </a:ext>
            </a:extLst>
          </p:cNvPr>
          <p:cNvSpPr txBox="1"/>
          <p:nvPr/>
        </p:nvSpPr>
        <p:spPr>
          <a:xfrm>
            <a:off x="8620168" y="4800245"/>
            <a:ext cx="3571832" cy="707886"/>
          </a:xfrm>
          <a:prstGeom prst="rect">
            <a:avLst/>
          </a:prstGeom>
          <a:noFill/>
        </p:spPr>
        <p:txBody>
          <a:bodyPr wrap="square">
            <a:spAutoFit/>
          </a:bodyPr>
          <a:lstStyle/>
          <a:p>
            <a:r>
              <a:rPr lang="pt-BR" sz="4000" dirty="0">
                <a:effectLst>
                  <a:outerShdw blurRad="38100" dist="38100" dir="2700000" algn="tl">
                    <a:srgbClr val="000000">
                      <a:alpha val="43137"/>
                    </a:srgbClr>
                  </a:outerShdw>
                </a:effectLst>
              </a:rPr>
              <a:t>OBRIGADA!</a:t>
            </a:r>
            <a:endParaRPr lang="pt-BR" sz="4000" dirty="0"/>
          </a:p>
        </p:txBody>
      </p:sp>
    </p:spTree>
    <p:extLst>
      <p:ext uri="{BB962C8B-B14F-4D97-AF65-F5344CB8AC3E}">
        <p14:creationId xmlns:p14="http://schemas.microsoft.com/office/powerpoint/2010/main" val="1712428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250975B1-460B-4080-9814-AD726EB53AD7}"/>
              </a:ext>
            </a:extLst>
          </p:cNvPr>
          <p:cNvSpPr txBox="1">
            <a:spLocks/>
          </p:cNvSpPr>
          <p:nvPr/>
        </p:nvSpPr>
        <p:spPr>
          <a:xfrm>
            <a:off x="664028" y="1616256"/>
            <a:ext cx="9906001" cy="201825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342900" indent="-342900">
              <a:buFont typeface="Wingdings" panose="05000000000000000000" pitchFamily="2" charset="2"/>
              <a:buChar char="Ø"/>
            </a:pPr>
            <a:r>
              <a:rPr lang="pt-BR" sz="2400" dirty="0">
                <a:solidFill>
                  <a:schemeClr val="bg1"/>
                </a:solidFill>
                <a:latin typeface="Calibri" panose="020F0502020204030204" pitchFamily="34" charset="0"/>
                <a:cs typeface="Calibri" panose="020F0502020204030204" pitchFamily="34" charset="0"/>
              </a:rPr>
              <a:t>A poesia dos três primeiros livros é erudita, densa, mística e angustiada, com grande influência de sua formação cristã.</a:t>
            </a:r>
          </a:p>
          <a:p>
            <a:pPr marL="342900" indent="-342900">
              <a:buFont typeface="Wingdings" panose="05000000000000000000" pitchFamily="2" charset="2"/>
              <a:buChar char="Ø"/>
            </a:pPr>
            <a:r>
              <a:rPr lang="pt-BR" sz="2400" dirty="0">
                <a:solidFill>
                  <a:schemeClr val="bg1"/>
                </a:solidFill>
                <a:latin typeface="Calibri" panose="020F0502020204030204" pitchFamily="34" charset="0"/>
                <a:cs typeface="Calibri" panose="020F0502020204030204" pitchFamily="34" charset="0"/>
              </a:rPr>
              <a:t>Sua poesia parece uma busca sem fim.</a:t>
            </a:r>
          </a:p>
          <a:p>
            <a:endParaRPr lang="pt-BR" sz="2200" dirty="0">
              <a:solidFill>
                <a:schemeClr val="bg1"/>
              </a:solidFill>
              <a:latin typeface="Calibri" panose="020F0502020204030204" pitchFamily="34" charset="0"/>
              <a:cs typeface="Calibri" panose="020F0502020204030204" pitchFamily="34" charset="0"/>
            </a:endParaRPr>
          </a:p>
        </p:txBody>
      </p:sp>
      <p:sp>
        <p:nvSpPr>
          <p:cNvPr id="5" name="CaixaDeTexto 4">
            <a:extLst>
              <a:ext uri="{FF2B5EF4-FFF2-40B4-BE49-F238E27FC236}">
                <a16:creationId xmlns:a16="http://schemas.microsoft.com/office/drawing/2014/main" id="{090EFECE-41D4-4932-A46C-6870B351044B}"/>
              </a:ext>
            </a:extLst>
          </p:cNvPr>
          <p:cNvSpPr txBox="1"/>
          <p:nvPr/>
        </p:nvSpPr>
        <p:spPr>
          <a:xfrm>
            <a:off x="2623457" y="588220"/>
            <a:ext cx="7663543" cy="707886"/>
          </a:xfrm>
          <a:prstGeom prst="rect">
            <a:avLst/>
          </a:prstGeom>
          <a:noFill/>
        </p:spPr>
        <p:txBody>
          <a:bodyPr wrap="square">
            <a:spAutoFit/>
          </a:bodyPr>
          <a:lstStyle/>
          <a:p>
            <a:r>
              <a:rPr lang="pt-BR" sz="4000" cap="small" dirty="0">
                <a:effectLst>
                  <a:outerShdw blurRad="38100" dist="38100" dir="2700000" algn="tl">
                    <a:srgbClr val="000000">
                      <a:alpha val="43137"/>
                    </a:srgbClr>
                  </a:outerShdw>
                </a:effectLst>
              </a:rPr>
              <a:t>O Poeta e Suas Primeiras Poesias</a:t>
            </a:r>
            <a:endParaRPr lang="pt-BR" sz="4000" dirty="0"/>
          </a:p>
        </p:txBody>
      </p:sp>
      <p:sp>
        <p:nvSpPr>
          <p:cNvPr id="7" name="CaixaDeTexto 6">
            <a:extLst>
              <a:ext uri="{FF2B5EF4-FFF2-40B4-BE49-F238E27FC236}">
                <a16:creationId xmlns:a16="http://schemas.microsoft.com/office/drawing/2014/main" id="{C5767A3A-D0F1-4F38-A6F4-4247D7BE64E0}"/>
              </a:ext>
            </a:extLst>
          </p:cNvPr>
          <p:cNvSpPr txBox="1"/>
          <p:nvPr/>
        </p:nvSpPr>
        <p:spPr>
          <a:xfrm>
            <a:off x="6006190" y="2909932"/>
            <a:ext cx="5709555" cy="1107996"/>
          </a:xfrm>
          <a:prstGeom prst="rect">
            <a:avLst/>
          </a:prstGeom>
          <a:noFill/>
        </p:spPr>
        <p:txBody>
          <a:bodyPr wrap="square">
            <a:spAutoFit/>
          </a:bodyPr>
          <a:lstStyle/>
          <a:p>
            <a:r>
              <a:rPr lang="pt-BR" sz="2200" i="1" dirty="0">
                <a:latin typeface="Calibri" panose="020F0502020204030204" pitchFamily="34" charset="0"/>
                <a:cs typeface="Calibri" panose="020F0502020204030204" pitchFamily="34" charset="0"/>
              </a:rPr>
              <a:t>“O ar está cheio de murmúrios misteriosos </a:t>
            </a:r>
          </a:p>
          <a:p>
            <a:r>
              <a:rPr lang="pt-BR" sz="2200" i="1" dirty="0">
                <a:latin typeface="Calibri" panose="020F0502020204030204" pitchFamily="34" charset="0"/>
                <a:cs typeface="Calibri" panose="020F0502020204030204" pitchFamily="34" charset="0"/>
              </a:rPr>
              <a:t>E na névoa clara das coisas há um vago sentido de espiritualização ...”</a:t>
            </a:r>
          </a:p>
        </p:txBody>
      </p:sp>
      <p:sp>
        <p:nvSpPr>
          <p:cNvPr id="9" name="CaixaDeTexto 8">
            <a:extLst>
              <a:ext uri="{FF2B5EF4-FFF2-40B4-BE49-F238E27FC236}">
                <a16:creationId xmlns:a16="http://schemas.microsoft.com/office/drawing/2014/main" id="{C3077341-C187-4C92-A327-BCB475969367}"/>
              </a:ext>
            </a:extLst>
          </p:cNvPr>
          <p:cNvSpPr txBox="1"/>
          <p:nvPr/>
        </p:nvSpPr>
        <p:spPr>
          <a:xfrm>
            <a:off x="664028" y="4391665"/>
            <a:ext cx="7620000" cy="830997"/>
          </a:xfrm>
          <a:prstGeom prst="rect">
            <a:avLst/>
          </a:prstGeom>
          <a:noFill/>
        </p:spPr>
        <p:txBody>
          <a:bodyPr wrap="square">
            <a:spAutoFit/>
          </a:bodyPr>
          <a:lstStyle/>
          <a:p>
            <a:pPr marL="342900" indent="-342900">
              <a:spcBef>
                <a:spcPct val="20000"/>
              </a:spcBef>
              <a:spcAft>
                <a:spcPts val="600"/>
              </a:spcAft>
              <a:buClr>
                <a:schemeClr val="tx1"/>
              </a:buClr>
              <a:buSzPct val="80000"/>
              <a:buFont typeface="Wingdings" panose="05000000000000000000" pitchFamily="2" charset="2"/>
              <a:buChar char="Ø"/>
            </a:pPr>
            <a:r>
              <a:rPr lang="pt-BR" sz="2400" dirty="0">
                <a:solidFill>
                  <a:schemeClr val="bg1"/>
                </a:solidFill>
                <a:latin typeface="Calibri" panose="020F0502020204030204" pitchFamily="34" charset="0"/>
                <a:cs typeface="Calibri" panose="020F0502020204030204" pitchFamily="34" charset="0"/>
              </a:rPr>
              <a:t>Depois do terceiro livro, ARIANA, A MULHER; Vinicius busca retratar na sua poesia a vida cotidiana.</a:t>
            </a:r>
          </a:p>
        </p:txBody>
      </p:sp>
      <p:sp>
        <p:nvSpPr>
          <p:cNvPr id="11" name="CaixaDeTexto 10">
            <a:extLst>
              <a:ext uri="{FF2B5EF4-FFF2-40B4-BE49-F238E27FC236}">
                <a16:creationId xmlns:a16="http://schemas.microsoft.com/office/drawing/2014/main" id="{5E5BC9E7-BF19-4F48-A4A7-68B234028618}"/>
              </a:ext>
            </a:extLst>
          </p:cNvPr>
          <p:cNvSpPr txBox="1"/>
          <p:nvPr/>
        </p:nvSpPr>
        <p:spPr>
          <a:xfrm>
            <a:off x="3597727" y="5387171"/>
            <a:ext cx="8039101" cy="1446550"/>
          </a:xfrm>
          <a:prstGeom prst="rect">
            <a:avLst/>
          </a:prstGeom>
          <a:noFill/>
        </p:spPr>
        <p:txBody>
          <a:bodyPr wrap="square">
            <a:spAutoFit/>
          </a:bodyPr>
          <a:lstStyle/>
          <a:p>
            <a:r>
              <a:rPr lang="pt-BR" sz="2200" i="1" dirty="0">
                <a:latin typeface="Calibri" panose="020F0502020204030204" pitchFamily="34" charset="0"/>
                <a:cs typeface="Calibri" panose="020F0502020204030204" pitchFamily="34" charset="0"/>
              </a:rPr>
              <a:t>“Copacabana, praia de memórias!</a:t>
            </a:r>
          </a:p>
          <a:p>
            <a:r>
              <a:rPr lang="pt-BR" sz="2200" i="1" dirty="0">
                <a:latin typeface="Calibri" panose="020F0502020204030204" pitchFamily="34" charset="0"/>
                <a:cs typeface="Calibri" panose="020F0502020204030204" pitchFamily="34" charset="0"/>
              </a:rPr>
              <a:t>Quantos êxtases, quantas madrugadas </a:t>
            </a:r>
          </a:p>
          <a:p>
            <a:r>
              <a:rPr lang="pt-BR" sz="2200" i="1" dirty="0">
                <a:latin typeface="Calibri" panose="020F0502020204030204" pitchFamily="34" charset="0"/>
                <a:cs typeface="Calibri" panose="020F0502020204030204" pitchFamily="34" charset="0"/>
              </a:rPr>
              <a:t>Em teu colo marítimo!”</a:t>
            </a:r>
          </a:p>
          <a:p>
            <a:endParaRPr lang="pt-BR" sz="2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472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250975B1-460B-4080-9814-AD726EB53AD7}"/>
              </a:ext>
            </a:extLst>
          </p:cNvPr>
          <p:cNvSpPr txBox="1">
            <a:spLocks/>
          </p:cNvSpPr>
          <p:nvPr/>
        </p:nvSpPr>
        <p:spPr>
          <a:xfrm>
            <a:off x="1244437" y="1152466"/>
            <a:ext cx="9703126" cy="4856448"/>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nSpc>
                <a:spcPts val="3300"/>
              </a:lnSpc>
            </a:pPr>
            <a:r>
              <a:rPr lang="pt-BR" sz="2400" i="1" dirty="0">
                <a:solidFill>
                  <a:schemeClr val="bg1"/>
                </a:solidFill>
                <a:latin typeface="Calibri" panose="020F0502020204030204" pitchFamily="34" charset="0"/>
                <a:cs typeface="Calibri" panose="020F0502020204030204" pitchFamily="34" charset="0"/>
              </a:rPr>
              <a:t>“Foi, no entanto, nesse ambiente feliz que Vinicius terá vivido talvez os seus maiores momentos de angústia, dessa angústia indefinida mas tremenda que sobrevém aos primeiros choques com a realidade do mundo, com a realidade de nós mesmos. E Vinicius, em quem o desejo de pureza e a formação religiosa recebida no colégio se interpunham ao apelo do mundo, tornou-se como tantos de nós, porém, de maneira mais violenta pela sua condição de poeta, não apenas um campo de batalha mas os dois exércitos em luta, em que ora um ora outro emergia vencedor.”</a:t>
            </a:r>
          </a:p>
          <a:p>
            <a:pPr algn="r"/>
            <a:r>
              <a:rPr lang="pt-BR" sz="1600" i="1" dirty="0" err="1">
                <a:solidFill>
                  <a:schemeClr val="tx1"/>
                </a:solidFill>
                <a:latin typeface="Calibri" panose="020F0502020204030204" pitchFamily="34" charset="0"/>
                <a:cs typeface="Calibri" panose="020F0502020204030204" pitchFamily="34" charset="0"/>
              </a:rPr>
              <a:t>Laetitia</a:t>
            </a:r>
            <a:r>
              <a:rPr lang="pt-BR" sz="1600" i="1" dirty="0">
                <a:solidFill>
                  <a:schemeClr val="tx1"/>
                </a:solidFill>
                <a:latin typeface="Calibri" panose="020F0502020204030204" pitchFamily="34" charset="0"/>
                <a:cs typeface="Calibri" panose="020F0502020204030204" pitchFamily="34" charset="0"/>
              </a:rPr>
              <a:t> Cruz de Moraes</a:t>
            </a:r>
          </a:p>
          <a:p>
            <a:pPr algn="r"/>
            <a:r>
              <a:rPr lang="pt-BR" sz="1600" i="1" dirty="0">
                <a:solidFill>
                  <a:schemeClr val="tx1"/>
                </a:solidFill>
                <a:latin typeface="Calibri" panose="020F0502020204030204" pitchFamily="34" charset="0"/>
                <a:cs typeface="Calibri" panose="020F0502020204030204" pitchFamily="34" charset="0"/>
              </a:rPr>
              <a:t>Vinicius de Moraes (Org. </a:t>
            </a:r>
            <a:r>
              <a:rPr lang="pt-BR" sz="1600" i="1" dirty="0" err="1">
                <a:solidFill>
                  <a:schemeClr val="tx1"/>
                </a:solidFill>
                <a:latin typeface="Calibri" panose="020F0502020204030204" pitchFamily="34" charset="0"/>
                <a:cs typeface="Calibri" panose="020F0502020204030204" pitchFamily="34" charset="0"/>
              </a:rPr>
              <a:t>Eucanaã</a:t>
            </a:r>
            <a:r>
              <a:rPr lang="pt-BR" sz="1600" i="1" dirty="0">
                <a:solidFill>
                  <a:schemeClr val="tx1"/>
                </a:solidFill>
                <a:latin typeface="Calibri" panose="020F0502020204030204" pitchFamily="34" charset="0"/>
                <a:cs typeface="Calibri" panose="020F0502020204030204" pitchFamily="34" charset="0"/>
              </a:rPr>
              <a:t> Ferraz)</a:t>
            </a:r>
          </a:p>
        </p:txBody>
      </p:sp>
    </p:spTree>
    <p:extLst>
      <p:ext uri="{BB962C8B-B14F-4D97-AF65-F5344CB8AC3E}">
        <p14:creationId xmlns:p14="http://schemas.microsoft.com/office/powerpoint/2010/main" val="680422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250975B1-460B-4080-9814-AD726EB53AD7}"/>
              </a:ext>
            </a:extLst>
          </p:cNvPr>
          <p:cNvSpPr txBox="1">
            <a:spLocks/>
          </p:cNvSpPr>
          <p:nvPr/>
        </p:nvSpPr>
        <p:spPr>
          <a:xfrm>
            <a:off x="1978094" y="1334642"/>
            <a:ext cx="8853193" cy="4858212"/>
          </a:xfrm>
          <a:prstGeom prst="rect">
            <a:avLst/>
          </a:prstGeom>
          <a:solidFill>
            <a:srgbClr val="2A88B3"/>
          </a:solidFill>
          <a:effectLst>
            <a:outerShdw blurRad="50800" dist="38100" dir="2700000" algn="tl" rotWithShape="0">
              <a:prstClr val="black">
                <a:alpha val="40000"/>
              </a:prst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358775" algn="just"/>
            <a:endParaRPr lang="pt-BR" sz="800" b="1" dirty="0">
              <a:solidFill>
                <a:schemeClr val="tx1"/>
              </a:solidFill>
              <a:latin typeface="Calibri" panose="020F0502020204030204" pitchFamily="34" charset="0"/>
              <a:cs typeface="Calibri" panose="020F0502020204030204" pitchFamily="34" charset="0"/>
            </a:endParaRPr>
          </a:p>
          <a:p>
            <a:pPr marL="358775" algn="just"/>
            <a:r>
              <a:rPr lang="pt-BR" sz="2400" b="1" dirty="0">
                <a:solidFill>
                  <a:schemeClr val="tx1"/>
                </a:solidFill>
                <a:latin typeface="Calibri" panose="020F0502020204030204" pitchFamily="34" charset="0"/>
                <a:cs typeface="Calibri" panose="020F0502020204030204" pitchFamily="34" charset="0"/>
              </a:rPr>
              <a:t>RUA DA AMARGURA</a:t>
            </a:r>
            <a:endParaRPr lang="pt-BR" sz="2400" dirty="0">
              <a:solidFill>
                <a:schemeClr val="tx1"/>
              </a:solidFill>
              <a:latin typeface="Calibri" panose="020F0502020204030204" pitchFamily="34" charset="0"/>
              <a:cs typeface="Calibri" panose="020F0502020204030204" pitchFamily="34" charset="0"/>
            </a:endParaRPr>
          </a:p>
          <a:p>
            <a:pPr marL="358775" algn="just"/>
            <a:r>
              <a:rPr lang="pt-BR" sz="2400" dirty="0">
                <a:solidFill>
                  <a:schemeClr val="tx1"/>
                </a:solidFill>
                <a:latin typeface="Calibri" panose="020F0502020204030204" pitchFamily="34" charset="0"/>
                <a:cs typeface="Calibri" panose="020F0502020204030204" pitchFamily="34" charset="0"/>
              </a:rPr>
              <a:t>(...)</a:t>
            </a:r>
          </a:p>
          <a:p>
            <a:pPr marL="358775" algn="just">
              <a:spcBef>
                <a:spcPts val="0"/>
              </a:spcBef>
            </a:pPr>
            <a:r>
              <a:rPr lang="pt-BR" sz="2400" i="1" dirty="0">
                <a:solidFill>
                  <a:schemeClr val="tx1"/>
                </a:solidFill>
                <a:latin typeface="Calibri" panose="020F0502020204030204" pitchFamily="34" charset="0"/>
                <a:cs typeface="Calibri" panose="020F0502020204030204" pitchFamily="34" charset="0"/>
              </a:rPr>
              <a:t>A minha rua é a expiação de grandes pecados </a:t>
            </a:r>
          </a:p>
          <a:p>
            <a:pPr marL="358775" algn="just">
              <a:spcBef>
                <a:spcPts val="0"/>
              </a:spcBef>
            </a:pPr>
            <a:r>
              <a:rPr lang="pt-BR" sz="2400" i="1" dirty="0">
                <a:solidFill>
                  <a:schemeClr val="tx1"/>
                </a:solidFill>
                <a:latin typeface="Calibri" panose="020F0502020204030204" pitchFamily="34" charset="0"/>
                <a:cs typeface="Calibri" panose="020F0502020204030204" pitchFamily="34" charset="0"/>
              </a:rPr>
              <a:t>De homens ferozes perdendo meninas pequenas </a:t>
            </a:r>
          </a:p>
          <a:p>
            <a:pPr marL="358775" algn="just">
              <a:spcBef>
                <a:spcPts val="0"/>
              </a:spcBef>
            </a:pPr>
            <a:r>
              <a:rPr lang="pt-BR" sz="2400" i="1" dirty="0">
                <a:solidFill>
                  <a:schemeClr val="tx1"/>
                </a:solidFill>
                <a:latin typeface="Calibri" panose="020F0502020204030204" pitchFamily="34" charset="0"/>
                <a:cs typeface="Calibri" panose="020F0502020204030204" pitchFamily="34" charset="0"/>
              </a:rPr>
              <a:t>De meninas pequenas levando ventres inchados </a:t>
            </a:r>
          </a:p>
          <a:p>
            <a:pPr marL="358775" algn="just">
              <a:spcBef>
                <a:spcPts val="0"/>
              </a:spcBef>
            </a:pPr>
            <a:r>
              <a:rPr lang="pt-BR" sz="2400" i="1" dirty="0">
                <a:solidFill>
                  <a:schemeClr val="tx1"/>
                </a:solidFill>
                <a:latin typeface="Calibri" panose="020F0502020204030204" pitchFamily="34" charset="0"/>
                <a:cs typeface="Calibri" panose="020F0502020204030204" pitchFamily="34" charset="0"/>
              </a:rPr>
              <a:t>De ventres inchados que vão perder meninas pequenas.</a:t>
            </a:r>
          </a:p>
          <a:p>
            <a:pPr marL="358775" algn="just">
              <a:spcBef>
                <a:spcPts val="0"/>
              </a:spcBef>
            </a:pPr>
            <a:r>
              <a:rPr lang="pt-BR" sz="2400" i="1" dirty="0">
                <a:solidFill>
                  <a:schemeClr val="tx1"/>
                </a:solidFill>
                <a:latin typeface="Calibri" panose="020F0502020204030204" pitchFamily="34" charset="0"/>
                <a:cs typeface="Calibri" panose="020F0502020204030204" pitchFamily="34" charset="0"/>
              </a:rPr>
              <a:t>É a rua da gata louca que mia buscando os filhinhos nas portas</a:t>
            </a:r>
          </a:p>
          <a:p>
            <a:pPr marL="358775" algn="just">
              <a:spcBef>
                <a:spcPts val="0"/>
              </a:spcBef>
            </a:pPr>
            <a:r>
              <a:rPr lang="pt-BR" sz="2400" i="1" dirty="0">
                <a:solidFill>
                  <a:schemeClr val="tx1"/>
                </a:solidFill>
                <a:latin typeface="Calibri" panose="020F0502020204030204" pitchFamily="34" charset="0"/>
                <a:cs typeface="Calibri" panose="020F0502020204030204" pitchFamily="34" charset="0"/>
              </a:rPr>
              <a:t>das casas.</a:t>
            </a:r>
          </a:p>
          <a:p>
            <a:pPr marL="358775" algn="just"/>
            <a:r>
              <a:rPr lang="pt-BR" sz="2400" i="1" dirty="0">
                <a:solidFill>
                  <a:schemeClr val="tx1"/>
                </a:solidFill>
                <a:latin typeface="Calibri" panose="020F0502020204030204" pitchFamily="34" charset="0"/>
                <a:cs typeface="Calibri" panose="020F0502020204030204" pitchFamily="34" charset="0"/>
              </a:rPr>
              <a:t>(...)</a:t>
            </a:r>
          </a:p>
          <a:p>
            <a:pPr marL="358775" algn="just"/>
            <a:endParaRPr lang="pt-BR" sz="2400" i="1" dirty="0">
              <a:solidFill>
                <a:schemeClr val="tx1"/>
              </a:solidFill>
              <a:latin typeface="Calibri" panose="020F0502020204030204" pitchFamily="34" charset="0"/>
              <a:cs typeface="Calibri" panose="020F0502020204030204" pitchFamily="34" charset="0"/>
            </a:endParaRPr>
          </a:p>
          <a:p>
            <a:pPr algn="just"/>
            <a:endParaRPr lang="pt-BR" sz="2400" dirty="0">
              <a:solidFill>
                <a:schemeClr val="bg1"/>
              </a:solidFill>
              <a:latin typeface="Calibri" panose="020F0502020204030204" pitchFamily="34" charset="0"/>
              <a:cs typeface="Calibri" panose="020F0502020204030204" pitchFamily="34" charset="0"/>
            </a:endParaRPr>
          </a:p>
          <a:p>
            <a:pPr algn="just"/>
            <a:r>
              <a:rPr lang="pt-BR" sz="2000" i="1" dirty="0">
                <a:solidFill>
                  <a:schemeClr val="bg1"/>
                </a:solidFill>
                <a:latin typeface="Calibri" panose="020F0502020204030204" pitchFamily="34" charset="0"/>
                <a:cs typeface="Calibri" panose="020F0502020204030204" pitchFamily="34" charset="0"/>
              </a:rPr>
              <a:t> </a:t>
            </a:r>
          </a:p>
        </p:txBody>
      </p:sp>
      <p:pic>
        <p:nvPicPr>
          <p:cNvPr id="3" name="Picture 20" descr="14 melhores poemas de Vinicius de Moraes analisados e comentados - Cultura  Genial">
            <a:extLst>
              <a:ext uri="{FF2B5EF4-FFF2-40B4-BE49-F238E27FC236}">
                <a16:creationId xmlns:a16="http://schemas.microsoft.com/office/drawing/2014/main" id="{F171BE1F-7319-4411-8AF9-D08E5EF283A0}"/>
              </a:ext>
            </a:extLst>
          </p:cNvPr>
          <p:cNvPicPr>
            <a:picLocks noChangeAspect="1" noChangeArrowheads="1"/>
          </p:cNvPicPr>
          <p:nvPr/>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7827614" y="5061853"/>
            <a:ext cx="2513655" cy="11364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E63754F6-0B34-485B-A550-7D09F1A4344F}"/>
              </a:ext>
            </a:extLst>
          </p:cNvPr>
          <p:cNvSpPr txBox="1"/>
          <p:nvPr/>
        </p:nvSpPr>
        <p:spPr>
          <a:xfrm>
            <a:off x="1912780" y="276366"/>
            <a:ext cx="6937306" cy="1077218"/>
          </a:xfrm>
          <a:prstGeom prst="rect">
            <a:avLst/>
          </a:prstGeom>
          <a:noFill/>
        </p:spPr>
        <p:txBody>
          <a:bodyPr wrap="square">
            <a:spAutoFit/>
          </a:bodyPr>
          <a:lstStyle/>
          <a:p>
            <a:r>
              <a:rPr lang="pt-BR" sz="3200" cap="small" dirty="0">
                <a:solidFill>
                  <a:schemeClr val="bg1"/>
                </a:solidFill>
                <a:effectLst>
                  <a:outerShdw blurRad="38100" dist="38100" dir="2700000" algn="tl">
                    <a:srgbClr val="000000">
                      <a:alpha val="43137"/>
                    </a:srgbClr>
                  </a:outerShdw>
                </a:effectLst>
              </a:rPr>
              <a:t>O Poeta e Suas Primeiras Poesias: fase mística</a:t>
            </a:r>
            <a:endParaRPr lang="pt-BR" sz="3200" dirty="0">
              <a:solidFill>
                <a:schemeClr val="bg1"/>
              </a:solidFill>
            </a:endParaRPr>
          </a:p>
        </p:txBody>
      </p:sp>
    </p:spTree>
    <p:extLst>
      <p:ext uri="{BB962C8B-B14F-4D97-AF65-F5344CB8AC3E}">
        <p14:creationId xmlns:p14="http://schemas.microsoft.com/office/powerpoint/2010/main" val="1679931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250975B1-460B-4080-9814-AD726EB53AD7}"/>
              </a:ext>
            </a:extLst>
          </p:cNvPr>
          <p:cNvSpPr txBox="1">
            <a:spLocks/>
          </p:cNvSpPr>
          <p:nvPr/>
        </p:nvSpPr>
        <p:spPr>
          <a:xfrm>
            <a:off x="2002971" y="1334642"/>
            <a:ext cx="8828316" cy="5229444"/>
          </a:xfrm>
          <a:prstGeom prst="rect">
            <a:avLst/>
          </a:prstGeom>
          <a:solidFill>
            <a:srgbClr val="2A88B3"/>
          </a:solidFill>
          <a:effectLst>
            <a:outerShdw blurRad="50800" dist="38100" dir="2700000" algn="tl" rotWithShape="0">
              <a:prstClr val="black">
                <a:alpha val="40000"/>
              </a:prst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358775" algn="just"/>
            <a:endParaRPr lang="pt-BR" sz="800" b="1" dirty="0">
              <a:solidFill>
                <a:schemeClr val="tx1"/>
              </a:solidFill>
              <a:latin typeface="Calibri" panose="020F0502020204030204" pitchFamily="34" charset="0"/>
              <a:cs typeface="Calibri" panose="020F0502020204030204" pitchFamily="34" charset="0"/>
            </a:endParaRPr>
          </a:p>
          <a:p>
            <a:pPr marL="358775" algn="just">
              <a:spcAft>
                <a:spcPts val="500"/>
              </a:spcAft>
            </a:pPr>
            <a:r>
              <a:rPr lang="pt-BR" sz="2000" b="1" dirty="0">
                <a:solidFill>
                  <a:schemeClr val="tx1"/>
                </a:solidFill>
                <a:latin typeface="Calibri" panose="020F0502020204030204" pitchFamily="34" charset="0"/>
                <a:cs typeface="Calibri" panose="020F0502020204030204" pitchFamily="34" charset="0"/>
              </a:rPr>
              <a:t>ÂNSIA</a:t>
            </a:r>
          </a:p>
          <a:p>
            <a:pPr marL="358775" algn="just">
              <a:spcBef>
                <a:spcPts val="0"/>
              </a:spcBef>
              <a:spcAft>
                <a:spcPts val="500"/>
              </a:spcAft>
            </a:pPr>
            <a:r>
              <a:rPr lang="pt-BR" sz="2000" i="1" dirty="0">
                <a:solidFill>
                  <a:schemeClr val="tx1"/>
                </a:solidFill>
                <a:latin typeface="Calibri" panose="020F0502020204030204" pitchFamily="34" charset="0"/>
                <a:cs typeface="Calibri" panose="020F0502020204030204" pitchFamily="34" charset="0"/>
              </a:rPr>
              <a:t>Na treva que se fez em torno de mim</a:t>
            </a:r>
          </a:p>
          <a:p>
            <a:pPr marL="358775" algn="just">
              <a:spcBef>
                <a:spcPts val="0"/>
              </a:spcBef>
              <a:spcAft>
                <a:spcPts val="500"/>
              </a:spcAft>
            </a:pPr>
            <a:r>
              <a:rPr lang="pt-BR" sz="2000" i="1" dirty="0">
                <a:solidFill>
                  <a:schemeClr val="tx1"/>
                </a:solidFill>
                <a:latin typeface="Calibri" panose="020F0502020204030204" pitchFamily="34" charset="0"/>
                <a:cs typeface="Calibri" panose="020F0502020204030204" pitchFamily="34" charset="0"/>
              </a:rPr>
              <a:t>Eu vi a carne. </a:t>
            </a:r>
          </a:p>
          <a:p>
            <a:pPr marL="358775" algn="just">
              <a:spcBef>
                <a:spcPts val="0"/>
              </a:spcBef>
              <a:spcAft>
                <a:spcPts val="500"/>
              </a:spcAft>
            </a:pPr>
            <a:r>
              <a:rPr lang="pt-BR" sz="2000" i="1" dirty="0">
                <a:solidFill>
                  <a:schemeClr val="tx1"/>
                </a:solidFill>
                <a:latin typeface="Calibri" panose="020F0502020204030204" pitchFamily="34" charset="0"/>
                <a:cs typeface="Calibri" panose="020F0502020204030204" pitchFamily="34" charset="0"/>
              </a:rPr>
              <a:t>Eu senti a carne que me afogava o peito</a:t>
            </a:r>
          </a:p>
          <a:p>
            <a:pPr marL="358775" algn="just">
              <a:spcBef>
                <a:spcPts val="0"/>
              </a:spcBef>
              <a:spcAft>
                <a:spcPts val="500"/>
              </a:spcAft>
            </a:pPr>
            <a:r>
              <a:rPr lang="pt-BR" sz="2000" i="1" dirty="0">
                <a:solidFill>
                  <a:schemeClr val="tx1"/>
                </a:solidFill>
                <a:latin typeface="Calibri" panose="020F0502020204030204" pitchFamily="34" charset="0"/>
                <a:cs typeface="Calibri" panose="020F0502020204030204" pitchFamily="34" charset="0"/>
              </a:rPr>
              <a:t>E me trazia à  boca o beijo maldito. </a:t>
            </a:r>
          </a:p>
          <a:p>
            <a:pPr marL="358775" algn="just">
              <a:spcBef>
                <a:spcPts val="0"/>
              </a:spcBef>
              <a:spcAft>
                <a:spcPts val="500"/>
              </a:spcAft>
            </a:pPr>
            <a:r>
              <a:rPr lang="pt-BR" sz="2000" i="1" dirty="0">
                <a:solidFill>
                  <a:schemeClr val="tx1"/>
                </a:solidFill>
                <a:latin typeface="Calibri" panose="020F0502020204030204" pitchFamily="34" charset="0"/>
                <a:cs typeface="Calibri" panose="020F0502020204030204" pitchFamily="34" charset="0"/>
              </a:rPr>
              <a:t>(...)</a:t>
            </a:r>
          </a:p>
          <a:p>
            <a:pPr marL="358775" algn="just">
              <a:spcBef>
                <a:spcPts val="0"/>
              </a:spcBef>
              <a:spcAft>
                <a:spcPts val="500"/>
              </a:spcAft>
            </a:pPr>
            <a:r>
              <a:rPr lang="pt-BR" sz="2000" i="1" dirty="0">
                <a:solidFill>
                  <a:schemeClr val="tx1"/>
                </a:solidFill>
                <a:latin typeface="Calibri" panose="020F0502020204030204" pitchFamily="34" charset="0"/>
                <a:cs typeface="Calibri" panose="020F0502020204030204" pitchFamily="34" charset="0"/>
              </a:rPr>
              <a:t>A carne fugiu </a:t>
            </a:r>
          </a:p>
          <a:p>
            <a:pPr marL="358775" algn="just">
              <a:spcBef>
                <a:spcPts val="0"/>
              </a:spcBef>
              <a:spcAft>
                <a:spcPts val="500"/>
              </a:spcAft>
            </a:pPr>
            <a:r>
              <a:rPr lang="pt-BR" sz="2000" i="1" dirty="0">
                <a:solidFill>
                  <a:schemeClr val="tx1"/>
                </a:solidFill>
                <a:latin typeface="Calibri" panose="020F0502020204030204" pitchFamily="34" charset="0"/>
                <a:cs typeface="Calibri" panose="020F0502020204030204" pitchFamily="34" charset="0"/>
              </a:rPr>
              <a:t>Desapareceu devagar, sombria, indistinta </a:t>
            </a:r>
          </a:p>
          <a:p>
            <a:pPr marL="358775" algn="just">
              <a:spcBef>
                <a:spcPts val="0"/>
              </a:spcBef>
              <a:spcAft>
                <a:spcPts val="500"/>
              </a:spcAft>
            </a:pPr>
            <a:r>
              <a:rPr lang="pt-BR" sz="2000" i="1" dirty="0">
                <a:solidFill>
                  <a:schemeClr val="tx1"/>
                </a:solidFill>
                <a:latin typeface="Calibri" panose="020F0502020204030204" pitchFamily="34" charset="0"/>
                <a:cs typeface="Calibri" panose="020F0502020204030204" pitchFamily="34" charset="0"/>
              </a:rPr>
              <a:t>Mas na boca ficou o beijo morto. </a:t>
            </a:r>
          </a:p>
          <a:p>
            <a:pPr marL="358775" algn="just">
              <a:spcBef>
                <a:spcPts val="0"/>
              </a:spcBef>
              <a:spcAft>
                <a:spcPts val="500"/>
              </a:spcAft>
            </a:pPr>
            <a:r>
              <a:rPr lang="pt-BR" sz="2000" i="1" dirty="0">
                <a:solidFill>
                  <a:schemeClr val="tx1"/>
                </a:solidFill>
                <a:latin typeface="Calibri" panose="020F0502020204030204" pitchFamily="34" charset="0"/>
                <a:cs typeface="Calibri" panose="020F0502020204030204" pitchFamily="34" charset="0"/>
              </a:rPr>
              <a:t>A carne desapareceu na treva </a:t>
            </a:r>
          </a:p>
          <a:p>
            <a:pPr marL="358775" algn="just">
              <a:spcBef>
                <a:spcPts val="0"/>
              </a:spcBef>
              <a:spcAft>
                <a:spcPts val="500"/>
              </a:spcAft>
            </a:pPr>
            <a:r>
              <a:rPr lang="pt-BR" sz="2000" i="1" dirty="0">
                <a:solidFill>
                  <a:schemeClr val="tx1"/>
                </a:solidFill>
                <a:latin typeface="Calibri" panose="020F0502020204030204" pitchFamily="34" charset="0"/>
                <a:cs typeface="Calibri" panose="020F0502020204030204" pitchFamily="34" charset="0"/>
              </a:rPr>
              <a:t>E eu senti que desaparecia na dor </a:t>
            </a:r>
          </a:p>
          <a:p>
            <a:pPr marL="358775" algn="just">
              <a:spcBef>
                <a:spcPts val="0"/>
              </a:spcBef>
              <a:spcAft>
                <a:spcPts val="500"/>
              </a:spcAft>
            </a:pPr>
            <a:r>
              <a:rPr lang="pt-BR" sz="2000" i="1" dirty="0">
                <a:solidFill>
                  <a:schemeClr val="tx1"/>
                </a:solidFill>
                <a:latin typeface="Calibri" panose="020F0502020204030204" pitchFamily="34" charset="0"/>
                <a:cs typeface="Calibri" panose="020F0502020204030204" pitchFamily="34" charset="0"/>
              </a:rPr>
              <a:t>Que eu tinha dor em mim como tive a carne </a:t>
            </a:r>
          </a:p>
          <a:p>
            <a:pPr marL="358775" algn="just">
              <a:spcBef>
                <a:spcPts val="0"/>
              </a:spcBef>
              <a:spcAft>
                <a:spcPts val="500"/>
              </a:spcAft>
            </a:pPr>
            <a:r>
              <a:rPr lang="pt-BR" sz="2000" i="1" dirty="0">
                <a:solidFill>
                  <a:schemeClr val="tx1"/>
                </a:solidFill>
                <a:latin typeface="Calibri" panose="020F0502020204030204" pitchFamily="34" charset="0"/>
                <a:cs typeface="Calibri" panose="020F0502020204030204" pitchFamily="34" charset="0"/>
              </a:rPr>
              <a:t>Na violência da posse.</a:t>
            </a:r>
            <a:endParaRPr lang="pt-BR" i="1" dirty="0">
              <a:solidFill>
                <a:schemeClr val="bg1"/>
              </a:solidFill>
              <a:latin typeface="Calibri" panose="020F0502020204030204" pitchFamily="34" charset="0"/>
              <a:cs typeface="Calibri" panose="020F0502020204030204" pitchFamily="34" charset="0"/>
            </a:endParaRPr>
          </a:p>
        </p:txBody>
      </p:sp>
      <p:pic>
        <p:nvPicPr>
          <p:cNvPr id="3" name="Picture 20" descr="14 melhores poemas de Vinicius de Moraes analisados e comentados - Cultura  Genial">
            <a:extLst>
              <a:ext uri="{FF2B5EF4-FFF2-40B4-BE49-F238E27FC236}">
                <a16:creationId xmlns:a16="http://schemas.microsoft.com/office/drawing/2014/main" id="{F171BE1F-7319-4411-8AF9-D08E5EF283A0}"/>
              </a:ext>
            </a:extLst>
          </p:cNvPr>
          <p:cNvPicPr>
            <a:picLocks noChangeAspect="1" noChangeArrowheads="1"/>
          </p:cNvPicPr>
          <p:nvPr/>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8077985" y="5301339"/>
            <a:ext cx="2513655" cy="11364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3D88C886-E059-4092-AAD2-AA94911E0706}"/>
              </a:ext>
            </a:extLst>
          </p:cNvPr>
          <p:cNvSpPr txBox="1"/>
          <p:nvPr/>
        </p:nvSpPr>
        <p:spPr>
          <a:xfrm>
            <a:off x="1912780" y="276366"/>
            <a:ext cx="6937306" cy="1077218"/>
          </a:xfrm>
          <a:prstGeom prst="rect">
            <a:avLst/>
          </a:prstGeom>
          <a:noFill/>
        </p:spPr>
        <p:txBody>
          <a:bodyPr wrap="square">
            <a:spAutoFit/>
          </a:bodyPr>
          <a:lstStyle/>
          <a:p>
            <a:r>
              <a:rPr lang="pt-BR" sz="3200" cap="small" dirty="0">
                <a:solidFill>
                  <a:schemeClr val="bg1"/>
                </a:solidFill>
                <a:effectLst>
                  <a:outerShdw blurRad="38100" dist="38100" dir="2700000" algn="tl">
                    <a:srgbClr val="000000">
                      <a:alpha val="43137"/>
                    </a:srgbClr>
                  </a:outerShdw>
                </a:effectLst>
              </a:rPr>
              <a:t>O Poeta e Suas Primeiras Poesias: fase mística</a:t>
            </a:r>
            <a:endParaRPr lang="pt-BR" sz="3200" dirty="0">
              <a:solidFill>
                <a:schemeClr val="bg1"/>
              </a:solidFill>
            </a:endParaRPr>
          </a:p>
        </p:txBody>
      </p:sp>
    </p:spTree>
    <p:extLst>
      <p:ext uri="{BB962C8B-B14F-4D97-AF65-F5344CB8AC3E}">
        <p14:creationId xmlns:p14="http://schemas.microsoft.com/office/powerpoint/2010/main" val="1550497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250975B1-460B-4080-9814-AD726EB53AD7}"/>
              </a:ext>
            </a:extLst>
          </p:cNvPr>
          <p:cNvSpPr txBox="1">
            <a:spLocks/>
          </p:cNvSpPr>
          <p:nvPr/>
        </p:nvSpPr>
        <p:spPr>
          <a:xfrm>
            <a:off x="2002971" y="1334642"/>
            <a:ext cx="8828316" cy="3618358"/>
          </a:xfrm>
          <a:prstGeom prst="rect">
            <a:avLst/>
          </a:prstGeom>
          <a:solidFill>
            <a:srgbClr val="2A88B3"/>
          </a:solidFill>
          <a:effectLst>
            <a:outerShdw blurRad="50800" dist="38100" dir="2700000" algn="tl" rotWithShape="0">
              <a:prstClr val="black">
                <a:alpha val="40000"/>
              </a:prst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358775" algn="just"/>
            <a:endParaRPr lang="pt-BR" sz="800" b="1" dirty="0">
              <a:solidFill>
                <a:schemeClr val="tx1"/>
              </a:solidFill>
              <a:latin typeface="Calibri" panose="020F0502020204030204" pitchFamily="34" charset="0"/>
              <a:cs typeface="Calibri" panose="020F0502020204030204" pitchFamily="34" charset="0"/>
            </a:endParaRPr>
          </a:p>
          <a:p>
            <a:pPr marL="358775" algn="just"/>
            <a:r>
              <a:rPr lang="pt-BR" sz="2000" b="1" dirty="0">
                <a:solidFill>
                  <a:schemeClr val="tx1"/>
                </a:solidFill>
                <a:latin typeface="Calibri" panose="020F0502020204030204" pitchFamily="34" charset="0"/>
                <a:cs typeface="Calibri" panose="020F0502020204030204" pitchFamily="34" charset="0"/>
              </a:rPr>
              <a:t>A GRANDE VOZ</a:t>
            </a:r>
          </a:p>
          <a:p>
            <a:pPr marL="358775" algn="just">
              <a:spcBef>
                <a:spcPts val="1200"/>
              </a:spcBef>
              <a:spcAft>
                <a:spcPts val="500"/>
              </a:spcAft>
            </a:pPr>
            <a:r>
              <a:rPr lang="pt-BR" sz="2000" i="1" dirty="0">
                <a:solidFill>
                  <a:schemeClr val="tx1"/>
                </a:solidFill>
                <a:latin typeface="Calibri" panose="020F0502020204030204" pitchFamily="34" charset="0"/>
                <a:cs typeface="Calibri" panose="020F0502020204030204" pitchFamily="34" charset="0"/>
              </a:rPr>
              <a:t>E terrível, Senhor! Só a voz do prazer cresce nos ares.</a:t>
            </a:r>
          </a:p>
          <a:p>
            <a:pPr marL="358775" algn="just">
              <a:spcBef>
                <a:spcPts val="0"/>
              </a:spcBef>
              <a:spcAft>
                <a:spcPts val="500"/>
              </a:spcAft>
            </a:pPr>
            <a:r>
              <a:rPr lang="pt-BR" sz="2000" i="1" dirty="0">
                <a:solidFill>
                  <a:schemeClr val="tx1"/>
                </a:solidFill>
                <a:latin typeface="Calibri" panose="020F0502020204030204" pitchFamily="34" charset="0"/>
                <a:cs typeface="Calibri" panose="020F0502020204030204" pitchFamily="34" charset="0"/>
              </a:rPr>
              <a:t>Nem mais um gemido de dor, nem mais um clamor de heroísmo</a:t>
            </a:r>
          </a:p>
          <a:p>
            <a:pPr marL="358775" algn="just">
              <a:spcBef>
                <a:spcPts val="0"/>
              </a:spcBef>
              <a:spcAft>
                <a:spcPts val="500"/>
              </a:spcAft>
            </a:pPr>
            <a:r>
              <a:rPr lang="pt-BR" sz="2000" i="1" dirty="0">
                <a:solidFill>
                  <a:schemeClr val="tx1"/>
                </a:solidFill>
                <a:latin typeface="Calibri" panose="020F0502020204030204" pitchFamily="34" charset="0"/>
                <a:cs typeface="Calibri" panose="020F0502020204030204" pitchFamily="34" charset="0"/>
              </a:rPr>
              <a:t>Só a miséria da carne, e o mundo se desfazendo na lama da carne.</a:t>
            </a:r>
          </a:p>
          <a:p>
            <a:pPr marL="358775" algn="just">
              <a:spcBef>
                <a:spcPts val="0"/>
              </a:spcBef>
              <a:spcAft>
                <a:spcPts val="500"/>
              </a:spcAft>
            </a:pPr>
            <a:r>
              <a:rPr lang="pt-BR" sz="2000" i="1" dirty="0">
                <a:solidFill>
                  <a:schemeClr val="tx1"/>
                </a:solidFill>
                <a:latin typeface="Calibri" panose="020F0502020204030204" pitchFamily="34" charset="0"/>
                <a:cs typeface="Calibri" panose="020F0502020204030204" pitchFamily="34" charset="0"/>
              </a:rPr>
              <a:t>(...)</a:t>
            </a:r>
          </a:p>
        </p:txBody>
      </p:sp>
      <p:pic>
        <p:nvPicPr>
          <p:cNvPr id="3" name="Picture 20" descr="14 melhores poemas de Vinicius de Moraes analisados e comentados - Cultura  Genial">
            <a:extLst>
              <a:ext uri="{FF2B5EF4-FFF2-40B4-BE49-F238E27FC236}">
                <a16:creationId xmlns:a16="http://schemas.microsoft.com/office/drawing/2014/main" id="{F171BE1F-7319-4411-8AF9-D08E5EF283A0}"/>
              </a:ext>
            </a:extLst>
          </p:cNvPr>
          <p:cNvPicPr>
            <a:picLocks noChangeAspect="1" noChangeArrowheads="1"/>
          </p:cNvPicPr>
          <p:nvPr/>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7805842" y="3690253"/>
            <a:ext cx="2513655" cy="11364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05DF8372-0BF3-4802-8FE9-6423A6CDAD3D}"/>
              </a:ext>
            </a:extLst>
          </p:cNvPr>
          <p:cNvSpPr txBox="1"/>
          <p:nvPr/>
        </p:nvSpPr>
        <p:spPr>
          <a:xfrm>
            <a:off x="1912780" y="276366"/>
            <a:ext cx="6937306" cy="1077218"/>
          </a:xfrm>
          <a:prstGeom prst="rect">
            <a:avLst/>
          </a:prstGeom>
          <a:noFill/>
        </p:spPr>
        <p:txBody>
          <a:bodyPr wrap="square">
            <a:spAutoFit/>
          </a:bodyPr>
          <a:lstStyle/>
          <a:p>
            <a:r>
              <a:rPr lang="pt-BR" sz="3200" cap="small" dirty="0">
                <a:solidFill>
                  <a:schemeClr val="bg1"/>
                </a:solidFill>
                <a:effectLst>
                  <a:outerShdw blurRad="38100" dist="38100" dir="2700000" algn="tl">
                    <a:srgbClr val="000000">
                      <a:alpha val="43137"/>
                    </a:srgbClr>
                  </a:outerShdw>
                </a:effectLst>
              </a:rPr>
              <a:t>O Poeta e Suas Primeiras Poesias: fase mística</a:t>
            </a:r>
            <a:endParaRPr lang="pt-BR" sz="3200" dirty="0">
              <a:solidFill>
                <a:schemeClr val="bg1"/>
              </a:solidFill>
            </a:endParaRPr>
          </a:p>
        </p:txBody>
      </p:sp>
    </p:spTree>
    <p:extLst>
      <p:ext uri="{BB962C8B-B14F-4D97-AF65-F5344CB8AC3E}">
        <p14:creationId xmlns:p14="http://schemas.microsoft.com/office/powerpoint/2010/main" val="4243121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250975B1-460B-4080-9814-AD726EB53AD7}"/>
              </a:ext>
            </a:extLst>
          </p:cNvPr>
          <p:cNvSpPr txBox="1">
            <a:spLocks/>
          </p:cNvSpPr>
          <p:nvPr/>
        </p:nvSpPr>
        <p:spPr>
          <a:xfrm>
            <a:off x="2002971" y="1334642"/>
            <a:ext cx="8828316" cy="5229444"/>
          </a:xfrm>
          <a:prstGeom prst="rect">
            <a:avLst/>
          </a:prstGeom>
          <a:solidFill>
            <a:srgbClr val="2A88B3"/>
          </a:solidFill>
          <a:effectLst>
            <a:outerShdw blurRad="50800" dist="38100" dir="2700000" algn="tl" rotWithShape="0">
              <a:prstClr val="black">
                <a:alpha val="40000"/>
              </a:prst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358775" algn="just"/>
            <a:endParaRPr lang="pt-BR" sz="800" b="1" dirty="0">
              <a:solidFill>
                <a:schemeClr val="tx1"/>
              </a:solidFill>
              <a:latin typeface="Calibri" panose="020F0502020204030204" pitchFamily="34" charset="0"/>
              <a:cs typeface="Calibri" panose="020F0502020204030204" pitchFamily="34" charset="0"/>
            </a:endParaRPr>
          </a:p>
          <a:p>
            <a:pPr marL="358775" algn="just">
              <a:spcBef>
                <a:spcPts val="600"/>
              </a:spcBef>
              <a:spcAft>
                <a:spcPts val="1800"/>
              </a:spcAft>
            </a:pPr>
            <a:r>
              <a:rPr lang="pt-BR" sz="2000" b="1" dirty="0">
                <a:solidFill>
                  <a:schemeClr val="tx1"/>
                </a:solidFill>
                <a:latin typeface="Calibri" panose="020F0502020204030204" pitchFamily="34" charset="0"/>
                <a:cs typeface="Calibri" panose="020F0502020204030204" pitchFamily="34" charset="0"/>
              </a:rPr>
              <a:t>OS MALDITOS - A aparição do poeta</a:t>
            </a:r>
          </a:p>
        </p:txBody>
      </p:sp>
      <p:pic>
        <p:nvPicPr>
          <p:cNvPr id="3" name="Picture 20" descr="14 melhores poemas de Vinicius de Moraes analisados e comentados - Cultura  Genial">
            <a:extLst>
              <a:ext uri="{FF2B5EF4-FFF2-40B4-BE49-F238E27FC236}">
                <a16:creationId xmlns:a16="http://schemas.microsoft.com/office/drawing/2014/main" id="{F171BE1F-7319-4411-8AF9-D08E5EF283A0}"/>
              </a:ext>
            </a:extLst>
          </p:cNvPr>
          <p:cNvPicPr>
            <a:picLocks noChangeAspect="1" noChangeArrowheads="1"/>
          </p:cNvPicPr>
          <p:nvPr/>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8154345" y="5562865"/>
            <a:ext cx="2513655" cy="11364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24A7E8EF-485D-4B16-ADCE-8FA68F4BA5BD}"/>
              </a:ext>
            </a:extLst>
          </p:cNvPr>
          <p:cNvSpPr txBox="1"/>
          <p:nvPr/>
        </p:nvSpPr>
        <p:spPr>
          <a:xfrm>
            <a:off x="2002970" y="2162606"/>
            <a:ext cx="8501743" cy="3708708"/>
          </a:xfrm>
          <a:prstGeom prst="rect">
            <a:avLst/>
          </a:prstGeom>
          <a:noFill/>
        </p:spPr>
        <p:txBody>
          <a:bodyPr wrap="square">
            <a:spAutoFit/>
          </a:bodyPr>
          <a:lstStyle/>
          <a:p>
            <a:pPr marL="358775" algn="just">
              <a:spcBef>
                <a:spcPts val="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Quantos somos, não sei... Somos um, talvez dois, três, talvez quatro; cinco, talvez nada</a:t>
            </a:r>
          </a:p>
          <a:p>
            <a:pPr marL="358775" algn="just">
              <a:spcBef>
                <a:spcPts val="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Talvez a multiplicação de cinco em cinco mil e cujos restos encheriam doze terras </a:t>
            </a:r>
          </a:p>
          <a:p>
            <a:pPr marL="358775" algn="just">
              <a:spcBef>
                <a:spcPts val="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Quantos, não sei... Só sei que somos muitos – o desespero da dízima infinita</a:t>
            </a:r>
          </a:p>
          <a:p>
            <a:pPr marL="358775" algn="just">
              <a:spcBef>
                <a:spcPts val="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E que somos belos deuses mas somos trágicos.</a:t>
            </a:r>
          </a:p>
          <a:p>
            <a:pPr marL="358775" algn="just">
              <a:spcBef>
                <a:spcPts val="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a:t>
            </a:r>
          </a:p>
          <a:p>
            <a:pPr marL="358775" algn="just">
              <a:spcBef>
                <a:spcPts val="120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Quantos, não sei... Somos a constelação perdida que caminha largando estrelas</a:t>
            </a:r>
          </a:p>
          <a:p>
            <a:pPr marL="358775" algn="just">
              <a:spcBef>
                <a:spcPts val="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Somos a estrela perdida que caminha desfeita em luz .</a:t>
            </a:r>
            <a:endParaRPr lang="pt-BR" sz="2000" i="1" dirty="0">
              <a:solidFill>
                <a:schemeClr val="bg1"/>
              </a:solidFill>
            </a:endParaRPr>
          </a:p>
        </p:txBody>
      </p:sp>
      <p:sp>
        <p:nvSpPr>
          <p:cNvPr id="8" name="CaixaDeTexto 7">
            <a:extLst>
              <a:ext uri="{FF2B5EF4-FFF2-40B4-BE49-F238E27FC236}">
                <a16:creationId xmlns:a16="http://schemas.microsoft.com/office/drawing/2014/main" id="{3194FFA4-1084-4E04-8D9A-08469D5737EC}"/>
              </a:ext>
            </a:extLst>
          </p:cNvPr>
          <p:cNvSpPr txBox="1"/>
          <p:nvPr/>
        </p:nvSpPr>
        <p:spPr>
          <a:xfrm>
            <a:off x="1912780" y="276366"/>
            <a:ext cx="6937306" cy="1077218"/>
          </a:xfrm>
          <a:prstGeom prst="rect">
            <a:avLst/>
          </a:prstGeom>
          <a:noFill/>
        </p:spPr>
        <p:txBody>
          <a:bodyPr wrap="square">
            <a:spAutoFit/>
          </a:bodyPr>
          <a:lstStyle/>
          <a:p>
            <a:r>
              <a:rPr lang="pt-BR" sz="3200" cap="small" dirty="0">
                <a:solidFill>
                  <a:schemeClr val="bg1"/>
                </a:solidFill>
                <a:effectLst>
                  <a:outerShdw blurRad="38100" dist="38100" dir="2700000" algn="tl">
                    <a:srgbClr val="000000">
                      <a:alpha val="43137"/>
                    </a:srgbClr>
                  </a:outerShdw>
                </a:effectLst>
              </a:rPr>
              <a:t>O Poeta e Suas Primeiras Poesias: fase mística</a:t>
            </a:r>
            <a:endParaRPr lang="pt-BR" sz="3200" dirty="0">
              <a:solidFill>
                <a:schemeClr val="bg1"/>
              </a:solidFill>
            </a:endParaRPr>
          </a:p>
        </p:txBody>
      </p:sp>
    </p:spTree>
    <p:extLst>
      <p:ext uri="{BB962C8B-B14F-4D97-AF65-F5344CB8AC3E}">
        <p14:creationId xmlns:p14="http://schemas.microsoft.com/office/powerpoint/2010/main" val="3193414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7CFFF13-2E85-4878-B0CC-D5C431E67A3D}"/>
              </a:ext>
            </a:extLst>
          </p:cNvPr>
          <p:cNvSpPr txBox="1"/>
          <p:nvPr/>
        </p:nvSpPr>
        <p:spPr>
          <a:xfrm>
            <a:off x="1912780" y="276366"/>
            <a:ext cx="6937306" cy="1077218"/>
          </a:xfrm>
          <a:prstGeom prst="rect">
            <a:avLst/>
          </a:prstGeom>
          <a:noFill/>
        </p:spPr>
        <p:txBody>
          <a:bodyPr wrap="square">
            <a:spAutoFit/>
          </a:bodyPr>
          <a:lstStyle/>
          <a:p>
            <a:r>
              <a:rPr lang="pt-BR" sz="3200" cap="small" dirty="0">
                <a:solidFill>
                  <a:schemeClr val="bg1"/>
                </a:solidFill>
                <a:effectLst>
                  <a:outerShdw blurRad="38100" dist="38100" dir="2700000" algn="tl">
                    <a:srgbClr val="000000">
                      <a:alpha val="43137"/>
                    </a:srgbClr>
                  </a:outerShdw>
                </a:effectLst>
              </a:rPr>
              <a:t>O Poeta e Suas Primeiras Poesias: fase do cotidiano</a:t>
            </a:r>
            <a:endParaRPr lang="pt-BR" sz="3200" dirty="0">
              <a:solidFill>
                <a:schemeClr val="bg1"/>
              </a:solidFill>
            </a:endParaRPr>
          </a:p>
        </p:txBody>
      </p:sp>
      <p:sp>
        <p:nvSpPr>
          <p:cNvPr id="8" name="Espaço Reservado para Texto 3">
            <a:extLst>
              <a:ext uri="{FF2B5EF4-FFF2-40B4-BE49-F238E27FC236}">
                <a16:creationId xmlns:a16="http://schemas.microsoft.com/office/drawing/2014/main" id="{0041251F-3DAC-4DBE-98B3-8207E84414EF}"/>
              </a:ext>
            </a:extLst>
          </p:cNvPr>
          <p:cNvSpPr txBox="1">
            <a:spLocks/>
          </p:cNvSpPr>
          <p:nvPr/>
        </p:nvSpPr>
        <p:spPr>
          <a:xfrm>
            <a:off x="2365306" y="1179410"/>
            <a:ext cx="8534400" cy="1424383"/>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endParaRPr lang="pt-BR" i="1" dirty="0">
              <a:solidFill>
                <a:srgbClr val="FF0000"/>
              </a:solidFill>
            </a:endParaRPr>
          </a:p>
          <a:p>
            <a:pPr algn="just"/>
            <a:r>
              <a:rPr lang="pt-BR" sz="2000" b="1" dirty="0">
                <a:solidFill>
                  <a:schemeClr val="tx1"/>
                </a:solidFill>
                <a:latin typeface="Calibri" panose="020F0502020204030204" pitchFamily="34" charset="0"/>
                <a:cs typeface="Calibri" panose="020F0502020204030204" pitchFamily="34" charset="0"/>
              </a:rPr>
              <a:t>O FALSO MENDIGO</a:t>
            </a:r>
          </a:p>
          <a:p>
            <a:pPr algn="just"/>
            <a:endParaRPr lang="pt-BR" dirty="0">
              <a:solidFill>
                <a:schemeClr val="bg1"/>
              </a:solidFill>
            </a:endParaRPr>
          </a:p>
          <a:p>
            <a:pPr algn="just"/>
            <a:endParaRPr lang="pt-BR" dirty="0">
              <a:solidFill>
                <a:schemeClr val="bg1"/>
              </a:solidFill>
            </a:endParaRPr>
          </a:p>
        </p:txBody>
      </p:sp>
      <p:sp>
        <p:nvSpPr>
          <p:cNvPr id="10" name="CaixaDeTexto 9">
            <a:extLst>
              <a:ext uri="{FF2B5EF4-FFF2-40B4-BE49-F238E27FC236}">
                <a16:creationId xmlns:a16="http://schemas.microsoft.com/office/drawing/2014/main" id="{D4A22C84-7FAF-40BE-9B84-14FCB35E6E4E}"/>
              </a:ext>
            </a:extLst>
          </p:cNvPr>
          <p:cNvSpPr txBox="1"/>
          <p:nvPr/>
        </p:nvSpPr>
        <p:spPr>
          <a:xfrm>
            <a:off x="2009548" y="2106790"/>
            <a:ext cx="6840537" cy="4767972"/>
          </a:xfrm>
          <a:prstGeom prst="rect">
            <a:avLst/>
          </a:prstGeom>
          <a:noFill/>
        </p:spPr>
        <p:txBody>
          <a:bodyPr wrap="square">
            <a:spAutoFit/>
          </a:bodyPr>
          <a:lstStyle/>
          <a:p>
            <a:pPr marL="358775" algn="just">
              <a:spcBef>
                <a:spcPts val="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Minha mãe, manda comprar um quilo de papel almaço na venda </a:t>
            </a:r>
          </a:p>
          <a:p>
            <a:pPr marL="358775" algn="just">
              <a:spcBef>
                <a:spcPts val="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Quero fazer uma poesia.</a:t>
            </a:r>
          </a:p>
          <a:p>
            <a:pPr marL="358775" algn="just">
              <a:spcBef>
                <a:spcPts val="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Diz a Amélia para preparar um refresco bem gelado </a:t>
            </a:r>
          </a:p>
          <a:p>
            <a:pPr marL="358775" algn="just">
              <a:spcBef>
                <a:spcPts val="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E me trazer muito devagarinho.</a:t>
            </a:r>
          </a:p>
          <a:p>
            <a:pPr marL="358775" algn="just">
              <a:spcBef>
                <a:spcPts val="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Não corram, não falem, fechem todas as portas à chave </a:t>
            </a:r>
          </a:p>
          <a:p>
            <a:pPr marL="358775" algn="just">
              <a:spcBef>
                <a:spcPts val="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Quero fazer uma poesia.</a:t>
            </a:r>
          </a:p>
          <a:p>
            <a:pPr marL="358775" algn="just">
              <a:spcBef>
                <a:spcPts val="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Se me telefonarem, só estou para Maria </a:t>
            </a:r>
          </a:p>
          <a:p>
            <a:pPr marL="358775" algn="just">
              <a:spcBef>
                <a:spcPts val="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Se for o Ministro, só recebo amanhã</a:t>
            </a:r>
          </a:p>
          <a:p>
            <a:pPr marL="358775" algn="just">
              <a:spcBef>
                <a:spcPts val="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Se for um trote me chama depressa</a:t>
            </a:r>
          </a:p>
          <a:p>
            <a:pPr marL="358775" algn="just">
              <a:spcBef>
                <a:spcPts val="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Tenho um tédio enorme da vida.</a:t>
            </a:r>
          </a:p>
          <a:p>
            <a:pPr marL="358775" algn="just">
              <a:spcBef>
                <a:spcPts val="0"/>
              </a:spcBef>
              <a:spcAft>
                <a:spcPts val="500"/>
              </a:spcAft>
              <a:tabLst>
                <a:tab pos="8339138" algn="l"/>
              </a:tabLst>
            </a:pPr>
            <a:r>
              <a:rPr lang="pt-BR" sz="2000" i="1" dirty="0">
                <a:solidFill>
                  <a:schemeClr val="tx1"/>
                </a:solidFill>
                <a:latin typeface="Calibri" panose="020F0502020204030204" pitchFamily="34" charset="0"/>
                <a:cs typeface="Calibri" panose="020F0502020204030204" pitchFamily="34" charset="0"/>
              </a:rPr>
              <a:t>(...)</a:t>
            </a:r>
          </a:p>
          <a:p>
            <a:pPr algn="just"/>
            <a:endParaRPr lang="pt-BR" i="1" dirty="0">
              <a:solidFill>
                <a:schemeClr val="bg1"/>
              </a:solidFill>
            </a:endParaRPr>
          </a:p>
        </p:txBody>
      </p:sp>
      <p:sp>
        <p:nvSpPr>
          <p:cNvPr id="11" name="Espaço Reservado para Texto 3">
            <a:extLst>
              <a:ext uri="{FF2B5EF4-FFF2-40B4-BE49-F238E27FC236}">
                <a16:creationId xmlns:a16="http://schemas.microsoft.com/office/drawing/2014/main" id="{0A65D544-8C1D-44FB-AE49-7D76513465FC}"/>
              </a:ext>
            </a:extLst>
          </p:cNvPr>
          <p:cNvSpPr txBox="1">
            <a:spLocks/>
          </p:cNvSpPr>
          <p:nvPr/>
        </p:nvSpPr>
        <p:spPr>
          <a:xfrm>
            <a:off x="2002971" y="1476260"/>
            <a:ext cx="8828316" cy="5087826"/>
          </a:xfrm>
          <a:prstGeom prst="rect">
            <a:avLst/>
          </a:prstGeom>
          <a:noFill/>
          <a:ln>
            <a:solidFill>
              <a:schemeClr val="tx1"/>
            </a:solidFill>
          </a:ln>
          <a:effectLst>
            <a:outerShdw blurRad="50800" dist="38100" dir="2700000" algn="tl" rotWithShape="0">
              <a:prstClr val="black">
                <a:alpha val="40000"/>
              </a:prst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358775" algn="just"/>
            <a:endParaRPr lang="pt-BR" sz="800" b="1" dirty="0">
              <a:solidFill>
                <a:schemeClr val="tx1"/>
              </a:solidFill>
              <a:latin typeface="Calibri" panose="020F0502020204030204" pitchFamily="34" charset="0"/>
              <a:cs typeface="Calibri" panose="020F0502020204030204" pitchFamily="34" charset="0"/>
            </a:endParaRPr>
          </a:p>
        </p:txBody>
      </p:sp>
      <p:pic>
        <p:nvPicPr>
          <p:cNvPr id="13" name="Picture 2" descr="Vinicius de Moraes: biografia, obras, análise literária - Mundo Educação">
            <a:extLst>
              <a:ext uri="{FF2B5EF4-FFF2-40B4-BE49-F238E27FC236}">
                <a16:creationId xmlns:a16="http://schemas.microsoft.com/office/drawing/2014/main" id="{267E9847-D4E8-48BB-81A3-B9FA94C68A4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12420" y="294218"/>
            <a:ext cx="2489723" cy="287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27851"/>
      </p:ext>
    </p:extLst>
  </p:cSld>
  <p:clrMapOvr>
    <a:masterClrMapping/>
  </p:clrMapOvr>
</p:sld>
</file>

<file path=ppt/theme/theme1.xml><?xml version="1.0" encoding="utf-8"?>
<a:theme xmlns:a="http://schemas.openxmlformats.org/drawingml/2006/main" name="Fatia">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280</TotalTime>
  <Words>2489</Words>
  <Application>Microsoft Office PowerPoint</Application>
  <PresentationFormat>Widescreen</PresentationFormat>
  <Paragraphs>396</Paragraphs>
  <Slides>28</Slides>
  <Notes>27</Notes>
  <HiddenSlides>0</HiddenSlides>
  <MMClips>0</MMClips>
  <ScaleCrop>false</ScaleCrop>
  <HeadingPairs>
    <vt:vector size="4" baseType="variant">
      <vt:variant>
        <vt:lpstr>Tema</vt:lpstr>
      </vt:variant>
      <vt:variant>
        <vt:i4>1</vt:i4>
      </vt:variant>
      <vt:variant>
        <vt:lpstr>Títulos de slides</vt:lpstr>
      </vt:variant>
      <vt:variant>
        <vt:i4>28</vt:i4>
      </vt:variant>
    </vt:vector>
  </HeadingPairs>
  <TitlesOfParts>
    <vt:vector size="29" baseType="lpstr">
      <vt:lpstr>Fatia</vt:lpstr>
      <vt:lpstr>VINICIUS DE MORAES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VINICIUS DE MORAES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VINÍCIUS DE MORAES</dc:title>
  <dc:creator>Débora .</dc:creator>
  <cp:lastModifiedBy>Débora .</cp:lastModifiedBy>
  <cp:revision>31</cp:revision>
  <dcterms:created xsi:type="dcterms:W3CDTF">2021-05-15T18:13:19Z</dcterms:created>
  <dcterms:modified xsi:type="dcterms:W3CDTF">2021-05-24T16:28:28Z</dcterms:modified>
</cp:coreProperties>
</file>